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7" r:id="rId1"/>
  </p:sldMasterIdLst>
  <p:sldIdLst>
    <p:sldId id="256" r:id="rId2"/>
    <p:sldId id="262" r:id="rId3"/>
    <p:sldId id="264" r:id="rId4"/>
    <p:sldId id="265" r:id="rId5"/>
    <p:sldId id="266" r:id="rId6"/>
    <p:sldId id="267" r:id="rId7"/>
    <p:sldId id="268" r:id="rId8"/>
    <p:sldId id="271" r:id="rId9"/>
    <p:sldId id="270" r:id="rId10"/>
    <p:sldId id="263" r:id="rId11"/>
    <p:sldId id="257" r:id="rId12"/>
    <p:sldId id="258" r:id="rId13"/>
    <p:sldId id="259" r:id="rId14"/>
    <p:sldId id="260" r:id="rId15"/>
    <p:sldId id="26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8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507556338429314E-2"/>
          <c:y val="0.21505376344086022"/>
          <c:w val="0.9153923205342237"/>
          <c:h val="0.6274927327632433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Post</c:v>
                </c:pt>
              </c:strCache>
            </c:strRef>
          </c:tx>
          <c:spPr>
            <a:solidFill>
              <a:srgbClr val="129DB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Stress Related to Parenting</c:v>
                </c:pt>
                <c:pt idx="1">
                  <c:v>Positive Parent-Child Interactions</c:v>
                </c:pt>
                <c:pt idx="2">
                  <c:v>Positive Parent-Child Relationships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0.18</c:v>
                </c:pt>
                <c:pt idx="1">
                  <c:v>0.99</c:v>
                </c:pt>
                <c:pt idx="2">
                  <c:v>0.95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9C-44D8-811A-4B3B9D79A14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79C-44D8-811A-4B3B9D79A147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79C-44D8-811A-4B3B9D79A147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E79C-44D8-811A-4B3B9D79A14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Stress Related to Parenting</c:v>
                </c:pt>
                <c:pt idx="1">
                  <c:v>Positive Parent-Child Interactions</c:v>
                </c:pt>
                <c:pt idx="2">
                  <c:v>Positive Parent-Child Relationships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0.56000000000000005</c:v>
                </c:pt>
                <c:pt idx="1">
                  <c:v>0.47</c:v>
                </c:pt>
                <c:pt idx="2">
                  <c:v>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79C-44D8-811A-4B3B9D79A14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5"/>
        <c:axId val="914805592"/>
        <c:axId val="914804936"/>
      </c:barChart>
      <c:catAx>
        <c:axId val="9148055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14804936"/>
        <c:crosses val="autoZero"/>
        <c:auto val="1"/>
        <c:lblAlgn val="ctr"/>
        <c:lblOffset val="100"/>
        <c:noMultiLvlLbl val="0"/>
      </c:catAx>
      <c:valAx>
        <c:axId val="914804936"/>
        <c:scaling>
          <c:orientation val="minMax"/>
          <c:max val="1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4805592"/>
        <c:crosses val="autoZero"/>
        <c:crossBetween val="between"/>
        <c:majorUnit val="0.5"/>
        <c:minorUnit val="2.0000000000000004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0.03341</cdr:x>
      <cdr:y>0.25196</cdr:y>
    </cdr:from>
    <cdr:to>
      <cdr:x>0.49001</cdr:x>
      <cdr:y>0.35017</cdr:y>
    </cdr:to>
    <cdr:sp macro="" textlink="">
      <cdr:nvSpPr>
        <cdr:cNvPr id="3" name="Text Box 2"/>
        <cdr:cNvSpPr txBox="1"/>
      </cdr:nvSpPr>
      <cdr:spPr>
        <a:xfrm xmlns:a="http://schemas.openxmlformats.org/drawingml/2006/main">
          <a:off x="193394" y="953720"/>
          <a:ext cx="2642812" cy="3717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Positive</a:t>
          </a:r>
          <a:r>
            <a:rPr lang="en-US" sz="1100" b="1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Parent-Child Relationships*</a:t>
          </a:r>
          <a:endParaRPr lang="en-US" sz="11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0.03341</cdr:x>
      <cdr:y>0.46723</cdr:y>
    </cdr:from>
    <cdr:to>
      <cdr:x>0.49001</cdr:x>
      <cdr:y>0.56544</cdr:y>
    </cdr:to>
    <cdr:sp macro="" textlink="">
      <cdr:nvSpPr>
        <cdr:cNvPr id="4" name="Text Box 1"/>
        <cdr:cNvSpPr txBox="1"/>
      </cdr:nvSpPr>
      <cdr:spPr>
        <a:xfrm xmlns:a="http://schemas.openxmlformats.org/drawingml/2006/main">
          <a:off x="193394" y="1768562"/>
          <a:ext cx="2642812" cy="3717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Positive</a:t>
          </a:r>
          <a:r>
            <a:rPr lang="en-US" sz="1100" b="1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Parent-Child Interactions*</a:t>
          </a:r>
          <a:endParaRPr lang="en-US" sz="11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0.03341</cdr:x>
      <cdr:y>0.66968</cdr:y>
    </cdr:from>
    <cdr:to>
      <cdr:x>0.49001</cdr:x>
      <cdr:y>0.7679</cdr:y>
    </cdr:to>
    <cdr:sp macro="" textlink="">
      <cdr:nvSpPr>
        <cdr:cNvPr id="5" name="Text Box 1"/>
        <cdr:cNvSpPr txBox="1"/>
      </cdr:nvSpPr>
      <cdr:spPr>
        <a:xfrm xmlns:a="http://schemas.openxmlformats.org/drawingml/2006/main">
          <a:off x="193394" y="2534910"/>
          <a:ext cx="2642812" cy="3717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Stress Related to Parenting*</a:t>
          </a:r>
          <a:endParaRPr lang="en-US" sz="11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0.11686</cdr:x>
      <cdr:y>0.86022</cdr:y>
    </cdr:from>
    <cdr:to>
      <cdr:x>0.22538</cdr:x>
      <cdr:y>0.94355</cdr:y>
    </cdr:to>
    <cdr:sp macro="" textlink="">
      <cdr:nvSpPr>
        <cdr:cNvPr id="6" name="Text Box 5"/>
        <cdr:cNvSpPr txBox="1"/>
      </cdr:nvSpPr>
      <cdr:spPr>
        <a:xfrm xmlns:a="http://schemas.openxmlformats.org/drawingml/2006/main">
          <a:off x="666750" y="3048000"/>
          <a:ext cx="619125" cy="295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>
              <a:latin typeface="Arial" panose="020B0604020202020204" pitchFamily="34" charset="0"/>
              <a:cs typeface="Arial" panose="020B0604020202020204" pitchFamily="34" charset="0"/>
            </a:rPr>
            <a:t>n=292</a:t>
          </a:r>
        </a:p>
      </cdr:txBody>
    </cdr:sp>
  </cdr:relSizeAnchor>
  <cdr:relSizeAnchor xmlns:cdr="http://schemas.openxmlformats.org/drawingml/2006/chartDrawing">
    <cdr:from>
      <cdr:x>0.01506</cdr:x>
      <cdr:y>0</cdr:y>
    </cdr:from>
    <cdr:to>
      <cdr:x>0.99263</cdr:x>
      <cdr:y>0.22849</cdr:y>
    </cdr:to>
    <cdr:sp macro="" textlink="">
      <cdr:nvSpPr>
        <cdr:cNvPr id="7" name="Text Box 6"/>
        <cdr:cNvSpPr txBox="1"/>
      </cdr:nvSpPr>
      <cdr:spPr>
        <a:xfrm xmlns:a="http://schemas.openxmlformats.org/drawingml/2006/main">
          <a:off x="88490" y="0"/>
          <a:ext cx="5744497" cy="7956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>
              <a:solidFill>
                <a:schemeClr val="accent2"/>
              </a:solidFill>
              <a:effectLst/>
              <a:latin typeface="+mn-lt"/>
              <a:ea typeface="+mn-ea"/>
              <a:cs typeface="+mn-cs"/>
            </a:rPr>
            <a:t>Most of the participants met the program goal (a rating of 4 or 5) in adopting positive parent-child interactions and positive parent-child relationships.</a:t>
          </a:r>
        </a:p>
        <a:p xmlns:a="http://schemas.openxmlformats.org/drawingml/2006/main">
          <a:r>
            <a:rPr lang="en-US" sz="1400" b="1" dirty="0">
              <a:solidFill>
                <a:schemeClr val="bg1">
                  <a:lumMod val="50000"/>
                </a:schemeClr>
              </a:solidFill>
              <a:effectLst/>
              <a:latin typeface="+mn-lt"/>
              <a:ea typeface="+mn-ea"/>
              <a:cs typeface="+mn-cs"/>
            </a:rPr>
            <a:t>More parents rated their stress level lower by the end of the session.</a:t>
          </a:r>
        </a:p>
        <a:p xmlns:a="http://schemas.openxmlformats.org/drawingml/2006/main">
          <a:endParaRPr lang="en-US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3763" y="1247237"/>
            <a:ext cx="7088318" cy="1872612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5400" b="1" i="0" baseline="0">
                <a:solidFill>
                  <a:schemeClr val="bg1"/>
                </a:solidFill>
                <a:latin typeface="Arial-BoldMT"/>
                <a:cs typeface="Arial-BoldMT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3763" y="3522233"/>
            <a:ext cx="7088318" cy="1721780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 baseline="0">
                <a:solidFill>
                  <a:srgbClr val="FDB713"/>
                </a:solidFill>
                <a:latin typeface="+mn-lt"/>
                <a:cs typeface="Arial-BoldM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Speaker Name</a:t>
            </a:r>
          </a:p>
          <a:p>
            <a:r>
              <a:rPr lang="en-US" dirty="0"/>
              <a:t>College or Department</a:t>
            </a:r>
          </a:p>
        </p:txBody>
      </p:sp>
      <p:pic>
        <p:nvPicPr>
          <p:cNvPr id="12" name="Picture 11" descr="Arrow&#10;&#10;Description automatically generated with low confidence">
            <a:extLst>
              <a:ext uri="{FF2B5EF4-FFF2-40B4-BE49-F238E27FC236}">
                <a16:creationId xmlns:a16="http://schemas.microsoft.com/office/drawing/2014/main" id="{6926D987-63B1-C345-B2F6-42CE791B789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552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030" y="229198"/>
            <a:ext cx="7887570" cy="1229801"/>
          </a:xfrm>
        </p:spPr>
        <p:txBody>
          <a:bodyPr tIns="0" bIns="0"/>
          <a:lstStyle>
            <a:lvl1pPr>
              <a:defRPr sz="4000">
                <a:solidFill>
                  <a:srgbClr val="AD122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029" y="1607424"/>
            <a:ext cx="8459942" cy="495303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 sz="2800">
                <a:latin typeface="Arial"/>
                <a:cs typeface="Arial"/>
              </a:defRPr>
            </a:lvl2pPr>
            <a:lvl3pPr>
              <a:lnSpc>
                <a:spcPct val="90000"/>
              </a:lnSpc>
              <a:defRPr sz="2800"/>
            </a:lvl3pPr>
            <a:lvl4pPr>
              <a:lnSpc>
                <a:spcPct val="90000"/>
              </a:lnSpc>
              <a:defRPr sz="2400"/>
            </a:lvl4pPr>
            <a:lvl5pPr>
              <a:lnSpc>
                <a:spcPct val="90000"/>
              </a:lnSpc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275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–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028" y="1619037"/>
            <a:ext cx="4126605" cy="4941420"/>
          </a:xfrm>
        </p:spPr>
        <p:txBody>
          <a:bodyPr anchor="t">
            <a:norm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4"/>
          </p:nvPr>
        </p:nvSpPr>
        <p:spPr>
          <a:xfrm>
            <a:off x="4679846" y="1619037"/>
            <a:ext cx="4122123" cy="4941419"/>
          </a:xfrm>
        </p:spPr>
        <p:txBody>
          <a:bodyPr anchor="t">
            <a:norm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2030" y="240810"/>
            <a:ext cx="7887570" cy="1229801"/>
          </a:xfrm>
        </p:spPr>
        <p:txBody>
          <a:bodyPr tIns="0" bIns="0"/>
          <a:lstStyle>
            <a:lvl1pPr>
              <a:defRPr sz="4000">
                <a:solidFill>
                  <a:srgbClr val="AD122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3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028" y="217589"/>
            <a:ext cx="7887572" cy="1229803"/>
          </a:xfrm>
        </p:spPr>
        <p:txBody>
          <a:bodyPr/>
          <a:lstStyle>
            <a:lvl1pPr>
              <a:defRPr>
                <a:solidFill>
                  <a:srgbClr val="AD122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028" y="1619038"/>
            <a:ext cx="3196303" cy="4918197"/>
          </a:xfrm>
        </p:spPr>
        <p:txBody>
          <a:bodyPr anchor="t">
            <a:norm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768918" y="1630559"/>
            <a:ext cx="5033770" cy="490667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54125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w/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028" y="2348539"/>
            <a:ext cx="8459942" cy="4188696"/>
          </a:xfrm>
        </p:spPr>
        <p:txBody>
          <a:bodyPr anchor="t">
            <a:norm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2030" y="217589"/>
            <a:ext cx="7887570" cy="1229801"/>
          </a:xfrm>
        </p:spPr>
        <p:txBody>
          <a:bodyPr tIns="0" bIns="0"/>
          <a:lstStyle>
            <a:lvl1pPr>
              <a:defRPr sz="4000">
                <a:solidFill>
                  <a:srgbClr val="AD122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1310" y="1579218"/>
            <a:ext cx="8460660" cy="642101"/>
          </a:xfrm>
        </p:spPr>
        <p:txBody>
          <a:bodyPr anchor="ctr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03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3763" y="2130753"/>
            <a:ext cx="8236475" cy="1609107"/>
          </a:xfrm>
        </p:spPr>
        <p:txBody>
          <a:bodyPr/>
          <a:lstStyle>
            <a:lvl1pPr algn="ctr">
              <a:defRPr baseline="0">
                <a:solidFill>
                  <a:srgbClr val="AD122A"/>
                </a:solidFill>
              </a:defRPr>
            </a:lvl1pPr>
          </a:lstStyle>
          <a:p>
            <a:r>
              <a:rPr lang="en-US" dirty="0"/>
              <a:t>Subhead/ </a:t>
            </a:r>
            <a:br>
              <a:rPr lang="en-US" dirty="0"/>
            </a:br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1055448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outdoor, sign, aircraft&#10;&#10;Description automatically generated">
            <a:extLst>
              <a:ext uri="{FF2B5EF4-FFF2-40B4-BE49-F238E27FC236}">
                <a16:creationId xmlns:a16="http://schemas.microsoft.com/office/drawing/2014/main" id="{87DEBC97-7565-3E45-B9D2-5E71B37DBC6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91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6C236D37-DE14-8C41-BE2D-7E2087AD5436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028" y="205977"/>
            <a:ext cx="7887572" cy="1229803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/>
          <a:p>
            <a:r>
              <a:rPr lang="en-US" dirty="0"/>
              <a:t>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029" y="1570712"/>
            <a:ext cx="8459943" cy="4908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1905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1" r:id="rId3"/>
    <p:sldLayoutId id="2147483745" r:id="rId4"/>
    <p:sldLayoutId id="2147483728" r:id="rId5"/>
    <p:sldLayoutId id="2147483744" r:id="rId6"/>
    <p:sldLayoutId id="2147483743" r:id="rId7"/>
  </p:sldLayoutIdLst>
  <p:txStyles>
    <p:titleStyle>
      <a:lvl1pPr algn="l" defTabSz="609585" rtl="0" eaLnBrk="1" latinLnBrk="0" hangingPunct="1">
        <a:lnSpc>
          <a:spcPct val="90000"/>
        </a:lnSpc>
        <a:spcBef>
          <a:spcPct val="0"/>
        </a:spcBef>
        <a:buNone/>
        <a:defRPr sz="4000" b="1" i="0" kern="1200" baseline="0">
          <a:solidFill>
            <a:srgbClr val="AD122A"/>
          </a:solidFill>
          <a:latin typeface="Arial"/>
          <a:ea typeface="+mj-ea"/>
          <a:cs typeface="Arial"/>
        </a:defRPr>
      </a:lvl1pPr>
    </p:titleStyle>
    <p:bodyStyle>
      <a:lvl1pPr marL="0" indent="0" algn="l" defTabSz="609585" rtl="0" eaLnBrk="1" latinLnBrk="0" hangingPunct="1">
        <a:lnSpc>
          <a:spcPct val="90000"/>
        </a:lnSpc>
        <a:spcBef>
          <a:spcPct val="20000"/>
        </a:spcBef>
        <a:buFontTx/>
        <a:buNone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611702" indent="-383108" algn="l" defTabSz="609585" rtl="0" eaLnBrk="1" latinLnBrk="0" hangingPunct="1">
        <a:spcBef>
          <a:spcPct val="20000"/>
        </a:spcBef>
        <a:buFont typeface="Wingdings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926" indent="-302676" algn="l" defTabSz="609585" rtl="0" eaLnBrk="1" latinLnBrk="0" hangingPunct="1">
        <a:lnSpc>
          <a:spcPct val="90000"/>
        </a:lnSpc>
        <a:spcBef>
          <a:spcPct val="20000"/>
        </a:spcBef>
        <a:buFont typeface="Arial"/>
        <a:buChar char="•"/>
        <a:tabLst/>
        <a:defRPr sz="2800" kern="1200">
          <a:solidFill>
            <a:schemeClr val="tx1"/>
          </a:solidFill>
          <a:latin typeface="Arial"/>
          <a:ea typeface="+mn-ea"/>
          <a:cs typeface="Arial"/>
        </a:defRPr>
      </a:lvl3pPr>
      <a:lvl4pPr marL="1454114" indent="-311143" algn="l" defTabSz="609585" rtl="0" eaLnBrk="1" latinLnBrk="0" hangingPunct="1">
        <a:lnSpc>
          <a:spcPct val="90000"/>
        </a:lnSpc>
        <a:spcBef>
          <a:spcPct val="20000"/>
        </a:spcBef>
        <a:buFont typeface="Arial"/>
        <a:buChar char="–"/>
        <a:tabLst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1828754" indent="-338658" algn="l" defTabSz="609585" rtl="0" eaLnBrk="1" latinLnBrk="0" hangingPunct="1">
        <a:lnSpc>
          <a:spcPct val="90000"/>
        </a:lnSpc>
        <a:spcBef>
          <a:spcPct val="20000"/>
        </a:spcBef>
        <a:buFont typeface="Arial"/>
        <a:buChar char="»"/>
        <a:tabLst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7A585.2A8FCEA0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ested.org/wp-content/uploads/2020/10/CYI_Final_Report_FINAL-1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AFAD7-A8DC-49C7-B7E1-CDAC9C41DC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Nebraska Child Abuse Prevention Fund Board Evaluation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1BD5EF-9116-4273-8DCA-3013AA116A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Amanda Prokasky</a:t>
            </a:r>
          </a:p>
          <a:p>
            <a:r>
              <a:rPr lang="en-US" dirty="0"/>
              <a:t>UNMC-MMI</a:t>
            </a:r>
          </a:p>
          <a:p>
            <a:r>
              <a:rPr lang="en-US" dirty="0"/>
              <a:t>November 5</a:t>
            </a:r>
            <a:r>
              <a:rPr lang="en-US" baseline="30000" dirty="0"/>
              <a:t>th</a:t>
            </a:r>
            <a:r>
              <a:rPr lang="en-US" dirty="0"/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217801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65A89-5FA6-45F8-B1F8-2098B3A06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447" y="2130753"/>
            <a:ext cx="8413791" cy="1609107"/>
          </a:xfrm>
        </p:spPr>
        <p:txBody>
          <a:bodyPr/>
          <a:lstStyle/>
          <a:p>
            <a:r>
              <a:rPr lang="en-US" dirty="0"/>
              <a:t>Highlights from</a:t>
            </a:r>
            <a:br>
              <a:rPr lang="en-US" dirty="0"/>
            </a:br>
            <a:r>
              <a:rPr lang="en-US" dirty="0"/>
              <a:t>2020-2021 Community Well-Being</a:t>
            </a:r>
            <a:br>
              <a:rPr lang="en-US" dirty="0"/>
            </a:br>
            <a:r>
              <a:rPr lang="en-US" dirty="0"/>
              <a:t>Annual Evaluation Report</a:t>
            </a:r>
          </a:p>
        </p:txBody>
      </p:sp>
    </p:spTree>
    <p:extLst>
      <p:ext uri="{BB962C8B-B14F-4D97-AF65-F5344CB8AC3E}">
        <p14:creationId xmlns:p14="http://schemas.microsoft.com/office/powerpoint/2010/main" val="3559061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B2B36-DB90-443B-9E1F-3F8EEF8B8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Statewide reach of Community- Well Being Prevention Systems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1D6AFAA-4252-4CC0-A6A2-45E3E143245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811232"/>
            <a:ext cx="8461375" cy="45468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1822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55675-1997-4592-85DE-BE3594634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Collaboratives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83AF8E4-B085-41CE-97E6-10B6D387BB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4629971"/>
              </p:ext>
            </p:extLst>
          </p:nvPr>
        </p:nvGraphicFramePr>
        <p:xfrm>
          <a:off x="342030" y="1608138"/>
          <a:ext cx="8311315" cy="51148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24950">
                  <a:extLst>
                    <a:ext uri="{9D8B030D-6E8A-4147-A177-3AD203B41FA5}">
                      <a16:colId xmlns:a16="http://schemas.microsoft.com/office/drawing/2014/main" val="2826222288"/>
                    </a:ext>
                  </a:extLst>
                </a:gridCol>
                <a:gridCol w="4647640">
                  <a:extLst>
                    <a:ext uri="{9D8B030D-6E8A-4147-A177-3AD203B41FA5}">
                      <a16:colId xmlns:a16="http://schemas.microsoft.com/office/drawing/2014/main" val="871968456"/>
                    </a:ext>
                  </a:extLst>
                </a:gridCol>
                <a:gridCol w="38725">
                  <a:extLst>
                    <a:ext uri="{9D8B030D-6E8A-4147-A177-3AD203B41FA5}">
                      <a16:colId xmlns:a16="http://schemas.microsoft.com/office/drawing/2014/main" val="1961197839"/>
                    </a:ext>
                  </a:extLst>
                </a:gridCol>
              </a:tblGrid>
              <a:tr h="388595">
                <a:tc gridSpan="3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cap="all" dirty="0">
                          <a:effectLst/>
                        </a:rPr>
                        <a:t>Community Well-Being Prevention Systems Participating in the 2020-2021 Evaluation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68863"/>
                  </a:ext>
                </a:extLst>
              </a:tr>
              <a:tr h="224521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Name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Counties Served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50619815"/>
                  </a:ext>
                </a:extLst>
              </a:tr>
              <a:tr h="284969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Community &amp; Family Partnership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Boone, Colfax, Nance, and Platte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55109018"/>
                  </a:ext>
                </a:extLst>
              </a:tr>
              <a:tr h="423136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Douglas County Community Response Collaborative and Project Everlast Omaha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Douglas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58380018"/>
                  </a:ext>
                </a:extLst>
              </a:tr>
              <a:tr h="241792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Families 1</a:t>
                      </a:r>
                      <a:r>
                        <a:rPr lang="en-US" sz="1100" baseline="30000">
                          <a:effectLst/>
                        </a:rPr>
                        <a:t>st</a:t>
                      </a:r>
                      <a:r>
                        <a:rPr lang="en-US" sz="1100">
                          <a:effectLst/>
                        </a:rPr>
                        <a:t> Partnership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Lincoln, Keith, Perkins, and Arthur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83463858"/>
                  </a:ext>
                </a:extLst>
              </a:tr>
              <a:tr h="241792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Fremont Family Coalition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Dodge and Washington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72613257"/>
                  </a:ext>
                </a:extLst>
              </a:tr>
              <a:tr h="388595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Growing Community Connections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Dakota 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38062544"/>
                  </a:ext>
                </a:extLst>
              </a:tr>
              <a:tr h="463148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Hall County Community Collaborative (including Community Impact)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Adams, Clay, Hall, Howard, Merrick, Nuckolls Hamilton, and Webster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01060045"/>
                  </a:ext>
                </a:extLst>
              </a:tr>
              <a:tr h="304256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Lancaster County Coalition and Project Everlast Lincoln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Lancaster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73180608"/>
                  </a:ext>
                </a:extLst>
              </a:tr>
              <a:tr h="241792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Lift Up Sarpy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Sarpy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75655955"/>
                  </a:ext>
                </a:extLst>
              </a:tr>
              <a:tr h="241792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Norfolk Family Coalition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Madison, Wayne, Pierce, and Stanton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69682198"/>
                  </a:ext>
                </a:extLst>
              </a:tr>
              <a:tr h="304256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Panhandle Partnership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Scottsbluff, Dawes, Sheridan, Deuel, Kimball, Cheyenne, Box Butte, Sioux, Morrill, Garden, and Banner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7681209"/>
                  </a:ext>
                </a:extLst>
              </a:tr>
              <a:tr h="304256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Sandhills Community Collaborative 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Blaine, Custer, Garfield, Greeley, Loup, Sherman, Valley, and Wheeler.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16241857"/>
                  </a:ext>
                </a:extLst>
              </a:tr>
              <a:tr h="310876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Santee-Sioux Nation Collaborative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Santee-Sioux Tribe of Nebraska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80929137"/>
                  </a:ext>
                </a:extLst>
              </a:tr>
              <a:tr h="304256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Southeast Nebraska 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Butler, Cass, Fillmore, Gage, Jefferson, Polk, Saline, Seward, Thayer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10668121"/>
                  </a:ext>
                </a:extLst>
              </a:tr>
              <a:tr h="284969"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York County Health Coalition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York 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30049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3414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01CDA-A0CD-4DF8-9311-524D1B05A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Challenges, Needs and Opportunities Experienced by Collaboratives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0BAA9-7F37-4E05-92CD-E566A695B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Impacts of COVID-19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Less engagement, trainings/events*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Change in way of “doing business”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Collaborative growth and new partnerships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Increased family needs</a:t>
            </a:r>
          </a:p>
          <a:p>
            <a:endParaRPr lang="en-US" sz="2800" dirty="0"/>
          </a:p>
          <a:p>
            <a:r>
              <a:rPr lang="en-US" sz="2800" dirty="0"/>
              <a:t>Focus on diversity, equity, inclusion, lived experience</a:t>
            </a:r>
          </a:p>
          <a:p>
            <a:endParaRPr lang="en-US" sz="2800" dirty="0"/>
          </a:p>
          <a:p>
            <a:r>
              <a:rPr lang="en-US" sz="2800" dirty="0"/>
              <a:t>Increased funding through CARES Act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356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5F9A2-97D5-409E-AB77-3F045229E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Response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A7C8B55-B194-429F-B8A4-28D583FEF54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56" y="1363307"/>
            <a:ext cx="7474688" cy="43889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AAE886-B21F-4E71-9337-365144CBF96F}"/>
              </a:ext>
            </a:extLst>
          </p:cNvPr>
          <p:cNvSpPr txBox="1"/>
          <p:nvPr/>
        </p:nvSpPr>
        <p:spPr>
          <a:xfrm>
            <a:off x="2270051" y="5847908"/>
            <a:ext cx="4603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accent1"/>
                </a:solidFill>
              </a:rPr>
              <a:t>*13,531 participants served directly</a:t>
            </a:r>
          </a:p>
          <a:p>
            <a:r>
              <a:rPr lang="en-US" b="1" i="1" dirty="0">
                <a:solidFill>
                  <a:schemeClr val="accent1"/>
                </a:solidFill>
              </a:rPr>
              <a:t>*11,720 children served directly</a:t>
            </a:r>
          </a:p>
        </p:txBody>
      </p:sp>
    </p:spTree>
    <p:extLst>
      <p:ext uri="{BB962C8B-B14F-4D97-AF65-F5344CB8AC3E}">
        <p14:creationId xmlns:p14="http://schemas.microsoft.com/office/powerpoint/2010/main" val="4053797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B1677-A811-4445-A19E-BB819F0E9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Evidence-Based Ratings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689B47F-BDD0-4AF0-A236-AC61E587FA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9668587"/>
              </p:ext>
            </p:extLst>
          </p:nvPr>
        </p:nvGraphicFramePr>
        <p:xfrm>
          <a:off x="342030" y="1371600"/>
          <a:ext cx="8270342" cy="53334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28377">
                  <a:extLst>
                    <a:ext uri="{9D8B030D-6E8A-4147-A177-3AD203B41FA5}">
                      <a16:colId xmlns:a16="http://schemas.microsoft.com/office/drawing/2014/main" val="2010746435"/>
                    </a:ext>
                  </a:extLst>
                </a:gridCol>
                <a:gridCol w="2132951">
                  <a:extLst>
                    <a:ext uri="{9D8B030D-6E8A-4147-A177-3AD203B41FA5}">
                      <a16:colId xmlns:a16="http://schemas.microsoft.com/office/drawing/2014/main" val="251779434"/>
                    </a:ext>
                  </a:extLst>
                </a:gridCol>
                <a:gridCol w="3009014">
                  <a:extLst>
                    <a:ext uri="{9D8B030D-6E8A-4147-A177-3AD203B41FA5}">
                      <a16:colId xmlns:a16="http://schemas.microsoft.com/office/drawing/2014/main" val="436472648"/>
                    </a:ext>
                  </a:extLst>
                </a:gridCol>
              </a:tblGrid>
              <a:tr h="186329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Community Well-Being Evidence-Based Ratings for Select Programs and Practices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22686" marR="2268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338932"/>
                  </a:ext>
                </a:extLst>
              </a:tr>
              <a:tr h="3574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Programs and Practices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22686" marR="2268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Evidence Rating Level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22686" marR="2268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Community(</a:t>
                      </a:r>
                      <a:r>
                        <a:rPr lang="en-US" sz="1100" b="1" dirty="0" err="1">
                          <a:effectLst/>
                        </a:rPr>
                        <a:t>ies</a:t>
                      </a:r>
                      <a:r>
                        <a:rPr lang="en-US" sz="1100" b="1" dirty="0">
                          <a:effectLst/>
                        </a:rPr>
                        <a:t>) Implementing the Program or Practice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22686" marR="22686" marT="0" marB="0"/>
                </a:tc>
                <a:extLst>
                  <a:ext uri="{0D108BD9-81ED-4DB2-BD59-A6C34878D82A}">
                    <a16:rowId xmlns:a16="http://schemas.microsoft.com/office/drawing/2014/main" val="1489807979"/>
                  </a:ext>
                </a:extLst>
              </a:tr>
              <a:tr h="1707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Central Navigation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22686" marR="2268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Level I: Emerging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22686" marR="2268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All CWB Communities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22686" marR="22686" marT="0" marB="0"/>
                </a:tc>
                <a:extLst>
                  <a:ext uri="{0D108BD9-81ED-4DB2-BD59-A6C34878D82A}">
                    <a16:rowId xmlns:a16="http://schemas.microsoft.com/office/drawing/2014/main" val="1800666739"/>
                  </a:ext>
                </a:extLst>
              </a:tr>
              <a:tr h="1707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Support Services Funds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22686" marR="2268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Level I: Emerging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22686" marR="2268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All CWB Communities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22686" marR="22686" marT="0" marB="0"/>
                </a:tc>
                <a:extLst>
                  <a:ext uri="{0D108BD9-81ED-4DB2-BD59-A6C34878D82A}">
                    <a16:rowId xmlns:a16="http://schemas.microsoft.com/office/drawing/2014/main" val="2161865001"/>
                  </a:ext>
                </a:extLst>
              </a:tr>
              <a:tr h="1707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Coaching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22686" marR="2268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Level I: Emerging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22686" marR="2268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All CWB Communities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22686" marR="22686" marT="0" marB="0"/>
                </a:tc>
                <a:extLst>
                  <a:ext uri="{0D108BD9-81ED-4DB2-BD59-A6C34878D82A}">
                    <a16:rowId xmlns:a16="http://schemas.microsoft.com/office/drawing/2014/main" val="230523827"/>
                  </a:ext>
                </a:extLst>
              </a:tr>
              <a:tr h="6687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Parents Interacting with Infants (PIWI)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22686" marR="2268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Level I: Emerging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22686" marR="2268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Community &amp; Family Partnership, Fremont Family Coalition, Growing Community Connections, Norfolk Family Coalition 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22686" marR="22686" marT="0" marB="0"/>
                </a:tc>
                <a:extLst>
                  <a:ext uri="{0D108BD9-81ED-4DB2-BD59-A6C34878D82A}">
                    <a16:rowId xmlns:a16="http://schemas.microsoft.com/office/drawing/2014/main" val="1196129736"/>
                  </a:ext>
                </a:extLst>
              </a:tr>
              <a:tr h="13076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*Connected Youth Initiative (CYI), which includes:</a:t>
                      </a:r>
                    </a:p>
                    <a:p>
                      <a:pPr marL="342900" marR="0" lvl="0" indent="-342900"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>
                          <a:effectLst/>
                        </a:rPr>
                        <a:t>Central Navigation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>
                          <a:effectLst/>
                        </a:rPr>
                        <a:t>Coaching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>
                          <a:effectLst/>
                        </a:rPr>
                        <a:t>Support Services Funds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>
                          <a:effectLst/>
                        </a:rPr>
                        <a:t>Opportunity Passport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>
                          <a:effectLst/>
                        </a:rPr>
                        <a:t>Youth Leadership and Engagement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22686" marR="2268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Level II: Promising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22686" marR="2268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All CWB Communities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22686" marR="22686" marT="0" marB="0"/>
                </a:tc>
                <a:extLst>
                  <a:ext uri="{0D108BD9-81ED-4DB2-BD59-A6C34878D82A}">
                    <a16:rowId xmlns:a16="http://schemas.microsoft.com/office/drawing/2014/main" val="2068908518"/>
                  </a:ext>
                </a:extLst>
              </a:tr>
              <a:tr h="8932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Circle of Security Parenting (COSP)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22686" marR="2268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Level II: Promising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22686" marR="2268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Families 1</a:t>
                      </a:r>
                      <a:r>
                        <a:rPr lang="en-US" sz="1100" baseline="30000">
                          <a:effectLst/>
                        </a:rPr>
                        <a:t>st</a:t>
                      </a:r>
                      <a:r>
                        <a:rPr lang="en-US" sz="1100">
                          <a:effectLst/>
                        </a:rPr>
                        <a:t> Partnership, Growing Community Connections, Hall County Community Collaborative, Panhandle Partnership 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22686" marR="22686" marT="0" marB="0"/>
                </a:tc>
                <a:extLst>
                  <a:ext uri="{0D108BD9-81ED-4DB2-BD59-A6C34878D82A}">
                    <a16:rowId xmlns:a16="http://schemas.microsoft.com/office/drawing/2014/main" val="370246128"/>
                  </a:ext>
                </a:extLst>
              </a:tr>
              <a:tr h="7809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Parent-Child Interaction Therapy (PCIT)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22686" marR="2268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Level IV: Well-Supported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22686" marR="2268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Community &amp; Family Partnership, Families 1</a:t>
                      </a:r>
                      <a:r>
                        <a:rPr lang="en-US" sz="1100" baseline="30000">
                          <a:effectLst/>
                        </a:rPr>
                        <a:t>st</a:t>
                      </a:r>
                      <a:r>
                        <a:rPr lang="en-US" sz="1100">
                          <a:effectLst/>
                        </a:rPr>
                        <a:t> Partnership, Fremont Family Coalition, Growing Community Connections, Norfolk Family Coalition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22686" marR="22686" marT="0" marB="0"/>
                </a:tc>
                <a:extLst>
                  <a:ext uri="{0D108BD9-81ED-4DB2-BD59-A6C34878D82A}">
                    <a16:rowId xmlns:a16="http://schemas.microsoft.com/office/drawing/2014/main" val="1118625111"/>
                  </a:ext>
                </a:extLst>
              </a:tr>
              <a:tr h="531383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800" dirty="0">
                          <a:effectLst/>
                        </a:rPr>
                        <a:t>*The components of CYI have remained grouped to be able to recognize all the evaluation efforts employed by CYI in the determination of an evidence rating. This includes the </a:t>
                      </a:r>
                      <a:r>
                        <a:rPr lang="en-US" sz="800" u="sng" dirty="0">
                          <a:effectLst/>
                          <a:hlinkClick r:id="rId2"/>
                        </a:rPr>
                        <a:t>evaluation by </a:t>
                      </a:r>
                      <a:r>
                        <a:rPr lang="en-US" sz="800" u="sng" dirty="0" err="1">
                          <a:effectLst/>
                          <a:hlinkClick r:id="rId2"/>
                        </a:rPr>
                        <a:t>WestEd</a:t>
                      </a:r>
                      <a:r>
                        <a:rPr lang="en-US" sz="800" dirty="0">
                          <a:effectLst/>
                        </a:rPr>
                        <a:t>, which evaluated CYI as a whole using a quasi-experimental design with comparison group. Additionally, CYI received a moderate evidence rating from the Corporation for National and Community Service based on a different set of evidence criteria than those found in FRIENDS’ CBCAP “House of Evidence”. 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22686" marR="2268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408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8552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4417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F28F9-9722-4B7A-AD35-4282CC238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NCAPF Board Support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C0415-CC1C-4BB8-9381-25FE85089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Systems-Level Approaches to Child Abuse Prevention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Public Awareness: Bring Up Nebraska</a:t>
            </a:r>
          </a:p>
          <a:p>
            <a:endParaRPr lang="en-US" sz="2400" dirty="0"/>
          </a:p>
          <a:p>
            <a:r>
              <a:rPr lang="en-US" b="1" dirty="0">
                <a:solidFill>
                  <a:schemeClr val="accent1"/>
                </a:solidFill>
              </a:rPr>
              <a:t>Core Strategies for Parents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/>
              <a:t>Circle of Security Parenting (COSP)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/>
              <a:t>Parent-Child Interaction Therapy (PCIT)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/>
              <a:t>Community Cafés</a:t>
            </a:r>
          </a:p>
          <a:p>
            <a:endParaRPr lang="en-US" sz="2400" dirty="0"/>
          </a:p>
          <a:p>
            <a:r>
              <a:rPr lang="en-US" b="1" dirty="0">
                <a:solidFill>
                  <a:schemeClr val="accent1"/>
                </a:solidFill>
              </a:rPr>
              <a:t>Core Strategies for Youth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/>
              <a:t>Reaching Teens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/>
              <a:t>Think Make Create Labs</a:t>
            </a:r>
          </a:p>
        </p:txBody>
      </p:sp>
    </p:spTree>
    <p:extLst>
      <p:ext uri="{BB962C8B-B14F-4D97-AF65-F5344CB8AC3E}">
        <p14:creationId xmlns:p14="http://schemas.microsoft.com/office/powerpoint/2010/main" val="3481039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E33FE-D12B-483F-8995-644B9D8EB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Bring Up Nebraska: Pinwheels for Prevention Campaign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95AA2-7EEA-4E4B-ABE2-6DE4BD479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/>
              <a:t>Website: 12,409 visitors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/>
              <a:t>Radio: 302 radio spots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/>
              <a:t>Paid Social Media: reached 170,140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/>
              <a:t>Resources provided to 18 collaboratives and partners: 21,120 pinwheels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/>
              <a:t>Events: Pinwheel Garden at Governor’s residence and state office building, Child Abuse Prevention month proclamation, Facebook Live conversation with CFS Director and NCFF CEO, local events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dirty="0"/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dirty="0"/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79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Up 4">
            <a:extLst>
              <a:ext uri="{FF2B5EF4-FFF2-40B4-BE49-F238E27FC236}">
                <a16:creationId xmlns:a16="http://schemas.microsoft.com/office/drawing/2014/main" id="{F077FE7E-C284-4927-B28B-699DE904B045}"/>
              </a:ext>
            </a:extLst>
          </p:cNvPr>
          <p:cNvSpPr/>
          <p:nvPr/>
        </p:nvSpPr>
        <p:spPr>
          <a:xfrm>
            <a:off x="6549656" y="3530009"/>
            <a:ext cx="2594344" cy="223283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C8897B-EDF6-40BB-8932-9BC1CD90A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Circle of Security Parenting (COSP)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3AAAE-64F8-4C0E-A04E-3F5E15BF3A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23 COSP classes across state facilitated by </a:t>
            </a:r>
            <a:r>
              <a:rPr lang="en-US" dirty="0" err="1"/>
              <a:t>NeAEYC</a:t>
            </a:r>
            <a:r>
              <a:rPr lang="en-US" dirty="0"/>
              <a:t> (16 virtual)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Statewide Participants: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/>
              <a:t>292 served directly, 811 children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/>
              <a:t>46% qualify for public assistance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/>
              <a:t>72% women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/>
              <a:t>78% white, 5.5% another race/ethnicity, 4.5% Hispanic/Latino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0A30F5-4964-4EA3-A413-931F6FE9C4A4}"/>
              </a:ext>
            </a:extLst>
          </p:cNvPr>
          <p:cNvSpPr txBox="1"/>
          <p:nvPr/>
        </p:nvSpPr>
        <p:spPr>
          <a:xfrm>
            <a:off x="7150842" y="3859619"/>
            <a:ext cx="13919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204% increase in participants served from previous year</a:t>
            </a:r>
          </a:p>
        </p:txBody>
      </p:sp>
    </p:spTree>
    <p:extLst>
      <p:ext uri="{BB962C8B-B14F-4D97-AF65-F5344CB8AC3E}">
        <p14:creationId xmlns:p14="http://schemas.microsoft.com/office/powerpoint/2010/main" val="1189309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7FFE6-C4E7-436F-92EA-46F66712C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COSP Outcomes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131CF86-BFF9-45DC-887F-171EF154FD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1244565"/>
              </p:ext>
            </p:extLst>
          </p:nvPr>
        </p:nvGraphicFramePr>
        <p:xfrm>
          <a:off x="342030" y="1733107"/>
          <a:ext cx="8100221" cy="3806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308DD8B-8812-4394-860C-49D5198B6DFD}"/>
              </a:ext>
            </a:extLst>
          </p:cNvPr>
          <p:cNvSpPr txBox="1"/>
          <p:nvPr/>
        </p:nvSpPr>
        <p:spPr>
          <a:xfrm>
            <a:off x="595424" y="5656521"/>
            <a:ext cx="763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accent1"/>
                </a:solidFill>
              </a:rPr>
              <a:t>*91% reported meeting as a group was helpful</a:t>
            </a:r>
          </a:p>
          <a:p>
            <a:r>
              <a:rPr lang="en-US" sz="2000" b="1" i="1" dirty="0">
                <a:solidFill>
                  <a:schemeClr val="accent1"/>
                </a:solidFill>
              </a:rPr>
              <a:t>*96% reported the leader did a good job working with group</a:t>
            </a:r>
          </a:p>
        </p:txBody>
      </p:sp>
    </p:spTree>
    <p:extLst>
      <p:ext uri="{BB962C8B-B14F-4D97-AF65-F5344CB8AC3E}">
        <p14:creationId xmlns:p14="http://schemas.microsoft.com/office/powerpoint/2010/main" val="2868416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E5AE8-8E91-4E90-99D6-ECBC68779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Parent-Child Interaction Therapy (PCIT)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AC178-A05D-4596-AF82-0334A4E26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Delivered in five collaboratives/communities:</a:t>
            </a:r>
          </a:p>
          <a:p>
            <a:pPr marL="1068902" lvl="1" indent="-457200">
              <a:buFont typeface="Wingdings" panose="05000000000000000000" pitchFamily="2" charset="2"/>
              <a:buChar char="Ø"/>
            </a:pPr>
            <a:r>
              <a:rPr lang="en-US" sz="2000" dirty="0"/>
              <a:t>Public Health Solutions (Saline and Jefferson)</a:t>
            </a:r>
          </a:p>
          <a:p>
            <a:pPr marL="1068902" lvl="1" indent="-457200">
              <a:buFont typeface="Wingdings" panose="05000000000000000000" pitchFamily="2" charset="2"/>
              <a:buChar char="Ø"/>
            </a:pPr>
            <a:r>
              <a:rPr lang="en-US" sz="2000" dirty="0"/>
              <a:t>York County Health Coalition (York)</a:t>
            </a:r>
          </a:p>
          <a:p>
            <a:pPr marL="1068902" lvl="1" indent="-457200">
              <a:buFont typeface="Wingdings" panose="05000000000000000000" pitchFamily="2" charset="2"/>
              <a:buChar char="Ø"/>
            </a:pPr>
            <a:r>
              <a:rPr lang="en-US" sz="2000" dirty="0"/>
              <a:t>CASA of South Central Nebraska (Adams)</a:t>
            </a:r>
          </a:p>
          <a:p>
            <a:pPr marL="1068902" lvl="1" indent="-457200">
              <a:buFont typeface="Wingdings" panose="05000000000000000000" pitchFamily="2" charset="2"/>
              <a:buChar char="Ø"/>
            </a:pPr>
            <a:r>
              <a:rPr lang="en-US" sz="2000" dirty="0"/>
              <a:t>Norfolk Area United Way (Madison)</a:t>
            </a:r>
          </a:p>
          <a:p>
            <a:pPr marL="1068902" lvl="1" indent="-457200">
              <a:buFont typeface="Wingdings" panose="05000000000000000000" pitchFamily="2" charset="2"/>
              <a:buChar char="Ø"/>
            </a:pPr>
            <a:r>
              <a:rPr lang="en-US" sz="2000" dirty="0" err="1"/>
              <a:t>NeAEYC</a:t>
            </a:r>
            <a:r>
              <a:rPr lang="en-US" sz="2000" dirty="0"/>
              <a:t> (Lancaster)</a:t>
            </a:r>
          </a:p>
          <a:p>
            <a:pPr marL="1068902" lvl="1" indent="-457200">
              <a:buFont typeface="Wingdings" panose="05000000000000000000" pitchFamily="2" charset="2"/>
              <a:buChar char="Ø"/>
            </a:pPr>
            <a:endParaRPr lang="en-US" sz="2000" dirty="0"/>
          </a:p>
          <a:p>
            <a:r>
              <a:rPr lang="en-US" sz="2400" b="1" dirty="0">
                <a:solidFill>
                  <a:schemeClr val="accent1"/>
                </a:solidFill>
              </a:rPr>
              <a:t>Statewide Participants: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/>
              <a:t>21 served directly, 21 children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/>
              <a:t>57% qualify for assistance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/>
              <a:t>100% white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/>
              <a:t>No outcome data available for 2020-2021</a:t>
            </a:r>
            <a:endParaRPr lang="en-US" sz="2800" dirty="0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19F836AC-A6DB-4540-AFA2-E6C2F529CCA4}"/>
              </a:ext>
            </a:extLst>
          </p:cNvPr>
          <p:cNvSpPr/>
          <p:nvPr/>
        </p:nvSpPr>
        <p:spPr>
          <a:xfrm>
            <a:off x="6300234" y="3891516"/>
            <a:ext cx="2513709" cy="2328530"/>
          </a:xfrm>
          <a:prstGeom prst="downArrow">
            <a:avLst>
              <a:gd name="adj1" fmla="val 50000"/>
              <a:gd name="adj2" fmla="val 5093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BAE125-DFD7-4BBF-B652-91D629581B14}"/>
              </a:ext>
            </a:extLst>
          </p:cNvPr>
          <p:cNvSpPr txBox="1"/>
          <p:nvPr/>
        </p:nvSpPr>
        <p:spPr>
          <a:xfrm>
            <a:off x="6812698" y="3968063"/>
            <a:ext cx="14887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55% decrease in participants served from previous year</a:t>
            </a:r>
          </a:p>
        </p:txBody>
      </p:sp>
    </p:spTree>
    <p:extLst>
      <p:ext uri="{BB962C8B-B14F-4D97-AF65-F5344CB8AC3E}">
        <p14:creationId xmlns:p14="http://schemas.microsoft.com/office/powerpoint/2010/main" val="3786467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1C2DF-D82C-43BA-BEF1-1B74A2105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Cafés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D7CAF-B31D-4863-9111-ACDCC753D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Teams in Lincoln (Lancaster) and Auburn (Nemaha) focused on sustaining and rebuilding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Virtual café sessions piloted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Douglas County also hosted Community Café sessions</a:t>
            </a:r>
          </a:p>
        </p:txBody>
      </p:sp>
    </p:spTree>
    <p:extLst>
      <p:ext uri="{BB962C8B-B14F-4D97-AF65-F5344CB8AC3E}">
        <p14:creationId xmlns:p14="http://schemas.microsoft.com/office/powerpoint/2010/main" val="2051033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32573F-42BD-45FD-8993-8A0436ED8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1370" y="4469147"/>
            <a:ext cx="4126605" cy="2148044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pPr marL="1068902" lvl="1" indent="-457200">
              <a:buFont typeface="Wingdings" panose="05000000000000000000" pitchFamily="2" charset="2"/>
              <a:buChar char="Ø"/>
            </a:pPr>
            <a:r>
              <a:rPr lang="en-US" sz="1800" dirty="0"/>
              <a:t>Sandhills</a:t>
            </a:r>
          </a:p>
          <a:p>
            <a:pPr marL="1068902" lvl="1" indent="-457200">
              <a:buFont typeface="Wingdings" panose="05000000000000000000" pitchFamily="2" charset="2"/>
              <a:buChar char="Ø"/>
            </a:pPr>
            <a:r>
              <a:rPr lang="en-US" sz="1800" dirty="0"/>
              <a:t>Nebraska City</a:t>
            </a:r>
          </a:p>
          <a:p>
            <a:pPr marL="1068902" lvl="1" indent="-457200">
              <a:buFont typeface="Wingdings" panose="05000000000000000000" pitchFamily="2" charset="2"/>
              <a:buChar char="Ø"/>
            </a:pPr>
            <a:r>
              <a:rPr lang="en-US" sz="1800" dirty="0"/>
              <a:t>Buffalo County</a:t>
            </a:r>
          </a:p>
          <a:p>
            <a:pPr marL="1068902" lvl="1" indent="-457200">
              <a:buFont typeface="Wingdings" panose="05000000000000000000" pitchFamily="2" charset="2"/>
              <a:buChar char="Ø"/>
            </a:pPr>
            <a:r>
              <a:rPr lang="en-US" sz="1800" dirty="0"/>
              <a:t>Auburn</a:t>
            </a:r>
          </a:p>
          <a:p>
            <a:pPr marL="1068902" lvl="1" indent="-457200">
              <a:buFont typeface="Wingdings" panose="05000000000000000000" pitchFamily="2" charset="2"/>
              <a:buChar char="Ø"/>
            </a:pPr>
            <a:r>
              <a:rPr lang="en-US" sz="1800" dirty="0"/>
              <a:t>Siouxland area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0B7A17D-A5EF-4271-AED8-1E50436908F7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572000" y="4840895"/>
            <a:ext cx="4122123" cy="1776295"/>
          </a:xfrm>
        </p:spPr>
        <p:txBody>
          <a:bodyPr>
            <a:normAutofit/>
          </a:bodyPr>
          <a:lstStyle/>
          <a:p>
            <a:pPr marL="1068902" lvl="1" indent="-457200">
              <a:buFont typeface="Wingdings" panose="05000000000000000000" pitchFamily="2" charset="2"/>
              <a:buChar char="Ø"/>
            </a:pPr>
            <a:r>
              <a:rPr lang="en-US" sz="1800" dirty="0"/>
              <a:t>Fremont</a:t>
            </a:r>
          </a:p>
          <a:p>
            <a:pPr marL="1068902" lvl="1" indent="-457200">
              <a:buFont typeface="Wingdings" panose="05000000000000000000" pitchFamily="2" charset="2"/>
              <a:buChar char="Ø"/>
            </a:pPr>
            <a:r>
              <a:rPr lang="en-US" sz="1800" dirty="0"/>
              <a:t>Panhandle</a:t>
            </a:r>
          </a:p>
          <a:p>
            <a:pPr marL="1068902" lvl="1" indent="-457200">
              <a:buFont typeface="Wingdings" panose="05000000000000000000" pitchFamily="2" charset="2"/>
              <a:buChar char="Ø"/>
            </a:pPr>
            <a:r>
              <a:rPr lang="en-US" sz="1800" dirty="0"/>
              <a:t>Hall County</a:t>
            </a:r>
          </a:p>
          <a:p>
            <a:pPr marL="1068902" lvl="1" indent="-457200">
              <a:buFont typeface="Wingdings" panose="05000000000000000000" pitchFamily="2" charset="2"/>
              <a:buChar char="Ø"/>
            </a:pPr>
            <a:r>
              <a:rPr lang="en-US" sz="1800" dirty="0"/>
              <a:t>Valentine</a:t>
            </a:r>
          </a:p>
          <a:p>
            <a:pPr marL="1068902" lvl="1" indent="-457200">
              <a:buFont typeface="Wingdings" panose="05000000000000000000" pitchFamily="2" charset="2"/>
              <a:buChar char="Ø"/>
            </a:pPr>
            <a:r>
              <a:rPr lang="en-US" sz="1800" dirty="0"/>
              <a:t>TBD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5CBAFB4-C134-44C7-A749-E277A3DDC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Reaching Teens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EC1714-E6DB-40BB-B6A4-F015E294E01C}"/>
              </a:ext>
            </a:extLst>
          </p:cNvPr>
          <p:cNvSpPr txBox="1"/>
          <p:nvPr/>
        </p:nvSpPr>
        <p:spPr>
          <a:xfrm>
            <a:off x="342030" y="1363020"/>
            <a:ext cx="820806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chemeClr val="accent1"/>
              </a:solidFill>
            </a:endParaRPr>
          </a:p>
          <a:p>
            <a:r>
              <a:rPr lang="en-US" sz="2400" b="1" dirty="0">
                <a:solidFill>
                  <a:schemeClr val="accent1"/>
                </a:solidFill>
              </a:rPr>
              <a:t>3-Hour Webinar with Dr. Kenneth Ginsburg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3200" dirty="0"/>
          </a:p>
          <a:p>
            <a:r>
              <a:rPr lang="en-US" sz="2400" b="1" dirty="0">
                <a:solidFill>
                  <a:schemeClr val="accent1"/>
                </a:solidFill>
              </a:rPr>
              <a:t>Licenses provide access to:</a:t>
            </a:r>
          </a:p>
          <a:p>
            <a:pPr marL="1066785" lvl="1" indent="-457200">
              <a:buFont typeface="Wingdings" panose="05000000000000000000" pitchFamily="2" charset="2"/>
              <a:buChar char="Ø"/>
            </a:pPr>
            <a:r>
              <a:rPr lang="en-US" dirty="0"/>
              <a:t>400 videos</a:t>
            </a:r>
          </a:p>
          <a:p>
            <a:pPr marL="1066785" lvl="1" indent="-457200">
              <a:buFont typeface="Wingdings" panose="05000000000000000000" pitchFamily="2" charset="2"/>
              <a:buChar char="Ø"/>
            </a:pPr>
            <a:r>
              <a:rPr lang="en-US" dirty="0"/>
              <a:t>95 book chapters</a:t>
            </a:r>
          </a:p>
          <a:p>
            <a:pPr marL="1066785" lvl="1" indent="-457200">
              <a:buFont typeface="Wingdings" panose="05000000000000000000" pitchFamily="2" charset="2"/>
              <a:buChar char="Ø"/>
            </a:pPr>
            <a:r>
              <a:rPr lang="en-US" dirty="0"/>
              <a:t>Group learning</a:t>
            </a:r>
          </a:p>
          <a:p>
            <a:pPr marL="1066785" lvl="1" indent="-457200">
              <a:buFont typeface="Wingdings" panose="05000000000000000000" pitchFamily="2" charset="2"/>
              <a:buChar char="Ø"/>
            </a:pPr>
            <a:r>
              <a:rPr lang="en-US" dirty="0"/>
              <a:t>Discussion opportunities</a:t>
            </a:r>
          </a:p>
          <a:p>
            <a:pPr marL="1066785" lvl="1" indent="-457200">
              <a:buFont typeface="Wingdings" panose="05000000000000000000" pitchFamily="2" charset="2"/>
              <a:buChar char="Ø"/>
            </a:pPr>
            <a:r>
              <a:rPr lang="en-US" dirty="0"/>
              <a:t>Education, juvenile justice, foster care, human trafficking resources</a:t>
            </a:r>
          </a:p>
          <a:p>
            <a:pPr marL="1066785" lvl="1" indent="-457200">
              <a:buFont typeface="Wingdings" panose="05000000000000000000" pitchFamily="2" charset="2"/>
              <a:buChar char="Ø"/>
            </a:pPr>
            <a:endParaRPr lang="en-US" sz="1200" dirty="0"/>
          </a:p>
          <a:p>
            <a:r>
              <a:rPr lang="en-US" sz="2400" b="1" dirty="0">
                <a:solidFill>
                  <a:schemeClr val="accent1"/>
                </a:solidFill>
              </a:rPr>
              <a:t>10 communities: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636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32573F-42BD-45FD-8993-8A0436ED8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9877" y="3870083"/>
            <a:ext cx="4126605" cy="2987917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1068902" lvl="1" indent="-457200">
              <a:buFont typeface="Wingdings" panose="05000000000000000000" pitchFamily="2" charset="2"/>
              <a:buChar char="Ø"/>
            </a:pPr>
            <a:r>
              <a:rPr lang="en-US" sz="2000" dirty="0"/>
              <a:t>Norfolk	</a:t>
            </a:r>
          </a:p>
          <a:p>
            <a:pPr marL="1068902" lvl="1" indent="-457200">
              <a:buFont typeface="Wingdings" panose="05000000000000000000" pitchFamily="2" charset="2"/>
              <a:buChar char="Ø"/>
            </a:pPr>
            <a:r>
              <a:rPr lang="en-US" sz="2000" dirty="0"/>
              <a:t>Madison County</a:t>
            </a:r>
          </a:p>
          <a:p>
            <a:pPr marL="1068902" lvl="1" indent="-457200">
              <a:buFont typeface="Wingdings" panose="05000000000000000000" pitchFamily="2" charset="2"/>
              <a:buChar char="Ø"/>
            </a:pPr>
            <a:r>
              <a:rPr lang="en-US" sz="2000" dirty="0"/>
              <a:t>Crete</a:t>
            </a:r>
          </a:p>
          <a:p>
            <a:pPr marL="1068902" lvl="1" indent="-457200">
              <a:buFont typeface="Wingdings" panose="05000000000000000000" pitchFamily="2" charset="2"/>
              <a:buChar char="Ø"/>
            </a:pPr>
            <a:r>
              <a:rPr lang="en-US" sz="2000" dirty="0"/>
              <a:t>Ogallala</a:t>
            </a:r>
          </a:p>
          <a:p>
            <a:pPr marL="1068902" lvl="1" indent="-457200">
              <a:buFont typeface="Wingdings" panose="05000000000000000000" pitchFamily="2" charset="2"/>
              <a:buChar char="Ø"/>
            </a:pPr>
            <a:r>
              <a:rPr lang="en-US" sz="2000" dirty="0"/>
              <a:t>O’Neill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0B7A17D-A5EF-4271-AED8-1E50436908F7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367388" y="4257773"/>
            <a:ext cx="4122123" cy="2722103"/>
          </a:xfrm>
        </p:spPr>
        <p:txBody>
          <a:bodyPr>
            <a:normAutofit/>
          </a:bodyPr>
          <a:lstStyle/>
          <a:p>
            <a:pPr marL="1068902" lvl="1" indent="-457200">
              <a:buFont typeface="Wingdings" panose="05000000000000000000" pitchFamily="2" charset="2"/>
              <a:buChar char="Ø"/>
            </a:pPr>
            <a:r>
              <a:rPr lang="en-US" sz="2000" dirty="0"/>
              <a:t>Broken Bow</a:t>
            </a:r>
          </a:p>
          <a:p>
            <a:pPr marL="1068902" lvl="1" indent="-457200">
              <a:buFont typeface="Wingdings" panose="05000000000000000000" pitchFamily="2" charset="2"/>
              <a:buChar char="Ø"/>
            </a:pPr>
            <a:r>
              <a:rPr lang="en-US" sz="2000" dirty="0"/>
              <a:t>Columbus</a:t>
            </a:r>
          </a:p>
          <a:p>
            <a:pPr marL="1068902" lvl="1" indent="-457200">
              <a:buFont typeface="Wingdings" panose="05000000000000000000" pitchFamily="2" charset="2"/>
              <a:buChar char="Ø"/>
            </a:pPr>
            <a:r>
              <a:rPr lang="en-US" sz="2000" dirty="0"/>
              <a:t>Fremont</a:t>
            </a:r>
          </a:p>
          <a:p>
            <a:pPr marL="1068902" lvl="1" indent="-457200">
              <a:buFont typeface="Wingdings" panose="05000000000000000000" pitchFamily="2" charset="2"/>
              <a:buChar char="Ø"/>
            </a:pPr>
            <a:r>
              <a:rPr lang="en-US" sz="2000" dirty="0"/>
              <a:t>Valentine</a:t>
            </a:r>
          </a:p>
          <a:p>
            <a:pPr marL="1068902" lvl="1" indent="-457200">
              <a:buFont typeface="Wingdings" panose="05000000000000000000" pitchFamily="2" charset="2"/>
              <a:buChar char="Ø"/>
            </a:pPr>
            <a:r>
              <a:rPr lang="en-US" sz="2000" dirty="0"/>
              <a:t>Plattsmouth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5CBAFB4-C134-44C7-A749-E277A3DDC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Make Create Labs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EC1714-E6DB-40BB-B6A4-F015E294E01C}"/>
              </a:ext>
            </a:extLst>
          </p:cNvPr>
          <p:cNvSpPr txBox="1"/>
          <p:nvPr/>
        </p:nvSpPr>
        <p:spPr>
          <a:xfrm>
            <a:off x="351141" y="1360157"/>
            <a:ext cx="82080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r>
              <a:rPr lang="en-US" sz="2800" b="1" dirty="0">
                <a:solidFill>
                  <a:schemeClr val="accent1"/>
                </a:solidFill>
              </a:rPr>
              <a:t>Extended Learning Opportunities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/>
              <a:t>Electronics, textiles, paints, STEM manipulatives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400" b="1" dirty="0">
                <a:solidFill>
                  <a:schemeClr val="accent1"/>
                </a:solidFill>
              </a:rPr>
              <a:t>10 labs delivered community areas with limited resources:</a:t>
            </a:r>
            <a:endParaRPr lang="en-US" b="1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268190"/>
      </p:ext>
    </p:extLst>
  </p:cSld>
  <p:clrMapOvr>
    <a:masterClrMapping/>
  </p:clrMapOvr>
</p:sld>
</file>

<file path=ppt/theme/theme1.xml><?xml version="1.0" encoding="utf-8"?>
<a:theme xmlns:a="http://schemas.openxmlformats.org/drawingml/2006/main" name="MMI-PPT-theme-standard">
  <a:themeElements>
    <a:clrScheme name="UNMC">
      <a:dk1>
        <a:srgbClr val="000000"/>
      </a:dk1>
      <a:lt1>
        <a:srgbClr val="FFFFFF"/>
      </a:lt1>
      <a:dk2>
        <a:srgbClr val="2F3A41"/>
      </a:dk2>
      <a:lt2>
        <a:srgbClr val="DCDDDF"/>
      </a:lt2>
      <a:accent1>
        <a:srgbClr val="AD122A"/>
      </a:accent1>
      <a:accent2>
        <a:srgbClr val="005E63"/>
      </a:accent2>
      <a:accent3>
        <a:srgbClr val="00B2B9"/>
      </a:accent3>
      <a:accent4>
        <a:srgbClr val="129DBF"/>
      </a:accent4>
      <a:accent5>
        <a:srgbClr val="F26721"/>
      </a:accent5>
      <a:accent6>
        <a:srgbClr val="FCB614"/>
      </a:accent6>
      <a:hlink>
        <a:srgbClr val="A1B426"/>
      </a:hlink>
      <a:folHlink>
        <a:srgbClr val="129DB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MI-PPT-theme-standard" id="{E2EA29FD-0C20-3446-8483-69D2452100C1}" vid="{59AB1720-30F2-174B-9F69-95477B0E815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MMI-PPT-theme-standard</Template>
  <TotalTime>466</TotalTime>
  <Words>984</Words>
  <Application>Microsoft Office PowerPoint</Application>
  <PresentationFormat>On-screen Show (4:3)</PresentationFormat>
  <Paragraphs>202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Arial-BoldMT</vt:lpstr>
      <vt:lpstr>Symbol</vt:lpstr>
      <vt:lpstr>Wingdings</vt:lpstr>
      <vt:lpstr>MMI-PPT-theme-standard</vt:lpstr>
      <vt:lpstr>Nebraska Child Abuse Prevention Fund Board Evaluation</vt:lpstr>
      <vt:lpstr>NCAPF Board Support </vt:lpstr>
      <vt:lpstr>Bring Up Nebraska: Pinwheels for Prevention Campaign</vt:lpstr>
      <vt:lpstr>Circle of Security Parenting (COSP)</vt:lpstr>
      <vt:lpstr>COSP Outcomes</vt:lpstr>
      <vt:lpstr>Parent-Child Interaction Therapy (PCIT)</vt:lpstr>
      <vt:lpstr>Community Cafés</vt:lpstr>
      <vt:lpstr>Reaching Teens</vt:lpstr>
      <vt:lpstr>Think Make Create Labs</vt:lpstr>
      <vt:lpstr>Highlights from 2020-2021 Community Well-Being Annual Evaluation Report</vt:lpstr>
      <vt:lpstr>Statewide reach of Community- Well Being Prevention Systems</vt:lpstr>
      <vt:lpstr>Collaboratives </vt:lpstr>
      <vt:lpstr>Challenges, Needs and Opportunities Experienced by Collaboratives</vt:lpstr>
      <vt:lpstr>Community Response</vt:lpstr>
      <vt:lpstr>Evidence-Based Ratings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Nebraska Child Abuse Prevention Fund Board Grants</dc:title>
  <dc:creator>Prokasky, Amanda A</dc:creator>
  <cp:lastModifiedBy>Kathy Stokes</cp:lastModifiedBy>
  <cp:revision>19</cp:revision>
  <dcterms:created xsi:type="dcterms:W3CDTF">2021-11-03T14:36:54Z</dcterms:created>
  <dcterms:modified xsi:type="dcterms:W3CDTF">2022-01-19T21:31:26Z</dcterms:modified>
</cp:coreProperties>
</file>