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4"/>
  </p:notesMasterIdLst>
  <p:sldIdLst>
    <p:sldId id="323" r:id="rId2"/>
    <p:sldId id="322" r:id="rId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539" autoAdjust="0"/>
  </p:normalViewPr>
  <p:slideViewPr>
    <p:cSldViewPr snapToGrid="0">
      <p:cViewPr>
        <p:scale>
          <a:sx n="91" d="100"/>
          <a:sy n="91" d="100"/>
        </p:scale>
        <p:origin x="-1238" y="2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F5EE376-7D2D-4680-AB3B-0C7354C9BE3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5F5DF12-E124-401C-B503-3476B2BB4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0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254000"/>
            <a:ext cx="4616450" cy="3462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" y="3831090"/>
            <a:ext cx="6830291" cy="4753761"/>
          </a:xfrm>
        </p:spPr>
        <p:txBody>
          <a:bodyPr>
            <a:noAutofit/>
          </a:bodyPr>
          <a:lstStyle/>
          <a:p>
            <a:pPr defTabSz="874850">
              <a:defRPr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F66034-E80D-420C-8E02-F57C9934263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ew FSG Layout - no grey box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665A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94494" y="526689"/>
            <a:ext cx="8355012" cy="65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Rectangle 17"/>
          <p:cNvSpPr>
            <a:spLocks noChangeArrowheads="1"/>
          </p:cNvSpPr>
          <p:nvPr userDrawn="1"/>
        </p:nvSpPr>
        <p:spPr bwMode="auto">
          <a:xfrm>
            <a:off x="8433550" y="-630"/>
            <a:ext cx="71045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100" b="1" dirty="0">
                <a:solidFill>
                  <a:srgbClr val="FFFFFF"/>
                </a:solidFill>
                <a:latin typeface="+mj-lt"/>
              </a:rPr>
              <a:t>FSG.ORG</a:t>
            </a:r>
            <a:endParaRPr lang="en-US" sz="1100" b="1" dirty="0">
              <a:latin typeface="+mj-lt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8671915" y="6477002"/>
            <a:ext cx="333426" cy="19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18288" rIns="90488" bIns="18288" anchor="ctr">
            <a:spAutoFit/>
          </a:bodyPr>
          <a:lstStyle/>
          <a:p>
            <a:pPr algn="ctr" eaLnBrk="0" hangingPunct="0"/>
            <a:fld id="{090EB062-F74A-48E3-949C-AE146B96ACCE}" type="slidenum">
              <a:rPr lang="en-US" sz="1000">
                <a:solidFill>
                  <a:schemeClr val="accent2">
                    <a:lumMod val="75000"/>
                  </a:schemeClr>
                </a:solidFill>
                <a:latin typeface="+mj-lt"/>
              </a:rPr>
              <a:pPr algn="ctr" eaLnBrk="0" hangingPunct="0"/>
              <a:t>‹#›</a:t>
            </a:fld>
            <a:endParaRPr lang="en-US" sz="10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8589361" y="6675901"/>
            <a:ext cx="554640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r>
              <a:rPr lang="en-US" sz="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© </a:t>
            </a:r>
            <a:r>
              <a:rPr lang="en-US" sz="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2014 </a:t>
            </a:r>
            <a:r>
              <a:rPr lang="en-US" sz="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FSG</a:t>
            </a:r>
          </a:p>
        </p:txBody>
      </p:sp>
    </p:spTree>
    <p:extLst>
      <p:ext uri="{BB962C8B-B14F-4D97-AF65-F5344CB8AC3E}">
        <p14:creationId xmlns:p14="http://schemas.microsoft.com/office/powerpoint/2010/main" val="3656932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Community </a:t>
            </a:r>
            <a:r>
              <a:rPr lang="en-US" dirty="0" smtClean="0">
                <a:solidFill>
                  <a:schemeClr val="tx1"/>
                </a:solidFill>
              </a:rPr>
              <a:t>Well being </a:t>
            </a:r>
            <a:r>
              <a:rPr lang="en-US" dirty="0">
                <a:solidFill>
                  <a:schemeClr val="tx1"/>
                </a:solidFill>
              </a:rPr>
              <a:t>Model </a:t>
            </a:r>
            <a:r>
              <a:rPr lang="en-US" dirty="0" smtClean="0">
                <a:solidFill>
                  <a:schemeClr val="tx1"/>
                </a:solidFill>
              </a:rPr>
              <a:t>Definition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5284" y="1613790"/>
            <a:ext cx="789404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Community </a:t>
            </a:r>
            <a:r>
              <a:rPr lang="en-US" b="1" dirty="0" smtClean="0"/>
              <a:t>Well being </a:t>
            </a:r>
            <a:r>
              <a:rPr lang="en-US" b="1" dirty="0"/>
              <a:t>Model Definition – Draft </a:t>
            </a:r>
          </a:p>
          <a:p>
            <a:r>
              <a:rPr lang="en-US" sz="1400" dirty="0"/>
              <a:t>Nebraska Children has formalized the Community Well-Being Model which adheres to the </a:t>
            </a:r>
            <a:r>
              <a:rPr lang="en-US" sz="1400" dirty="0"/>
              <a:t>C</a:t>
            </a:r>
            <a:r>
              <a:rPr lang="en-US" sz="1400" dirty="0" smtClean="0"/>
              <a:t>ollective </a:t>
            </a:r>
            <a:r>
              <a:rPr lang="en-US" sz="1400" dirty="0"/>
              <a:t>I</a:t>
            </a:r>
            <a:r>
              <a:rPr lang="en-US" sz="1400" dirty="0" smtClean="0"/>
              <a:t>mpact </a:t>
            </a:r>
            <a:r>
              <a:rPr lang="en-US" sz="1400" dirty="0"/>
              <a:t>A</a:t>
            </a:r>
            <a:r>
              <a:rPr lang="en-US" sz="1400" dirty="0" smtClean="0"/>
              <a:t>pproach</a:t>
            </a:r>
            <a:r>
              <a:rPr lang="en-US" sz="1400" dirty="0"/>
              <a:t>. The goal is to create a community-based prevention system that promotes safe, healthy, and thriving children, youth, families, and communities. The prevention system is broad based and includes a community collaborative which builds capacity and strengthens individuals, organizations, coalitions, and systems to support safe, healthy, and nurturing environments. </a:t>
            </a:r>
          </a:p>
          <a:p>
            <a:endParaRPr lang="en-US" sz="1400" dirty="0" smtClean="0"/>
          </a:p>
          <a:p>
            <a:r>
              <a:rPr lang="en-US" sz="1400" dirty="0" smtClean="0"/>
              <a:t>CWB components: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Organized prevention system with varying degrees of development (including infrastructure &amp; processes, capacity building, number of workgroups / implementation of strategies)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Lifespan focus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Community Ownership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Broad-Based collaborative support through multi-sector partners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Collective Impact functions and processes (including data driven, common agenda, agreed upon goals, continuous communication, etc.)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Shared outcomes around increasing protective factors for prevention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NC initiatives 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Community solutions and strategies to meet community identified needs and priorities</a:t>
            </a:r>
          </a:p>
          <a:p>
            <a:endParaRPr lang="en-US" sz="1400" dirty="0" smtClean="0"/>
          </a:p>
          <a:p>
            <a:r>
              <a:rPr lang="en-US" sz="1400" dirty="0" smtClean="0"/>
              <a:t>Through </a:t>
            </a:r>
            <a:r>
              <a:rPr lang="en-US" sz="1400" dirty="0"/>
              <a:t>a Community Wellbeing model, policy makers, state, and community leaders, community workers, affected individuals co-create an environment that values and actively supports prevention (i.e., building protective factors)</a:t>
            </a:r>
          </a:p>
        </p:txBody>
      </p:sp>
    </p:spTree>
    <p:extLst>
      <p:ext uri="{BB962C8B-B14F-4D97-AF65-F5344CB8AC3E}">
        <p14:creationId xmlns:p14="http://schemas.microsoft.com/office/powerpoint/2010/main" val="17132136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loud 98"/>
          <p:cNvSpPr/>
          <p:nvPr/>
        </p:nvSpPr>
        <p:spPr>
          <a:xfrm rot="11386230">
            <a:off x="2234748" y="1741635"/>
            <a:ext cx="4578615" cy="483101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1950151" y="3583136"/>
            <a:ext cx="500432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01481239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think-cell Slide" r:id="rId5" imgW="270" imgH="270" progId="">
                  <p:embed/>
                </p:oleObj>
              </mc:Choice>
              <mc:Fallback>
                <p:oleObj name="think-cell Slide" r:id="rId5" imgW="270" imgH="27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4494" y="331066"/>
            <a:ext cx="8355012" cy="659534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Collective Impact for Community Well Being 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298962" y="1334919"/>
            <a:ext cx="0" cy="5143252"/>
          </a:xfrm>
          <a:prstGeom prst="line">
            <a:avLst/>
          </a:prstGeom>
          <a:ln w="1905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 flipV="1">
            <a:off x="302004" y="2188806"/>
            <a:ext cx="1648147" cy="4271389"/>
          </a:xfrm>
          <a:prstGeom prst="roundRect">
            <a:avLst/>
          </a:prstGeom>
          <a:solidFill>
            <a:srgbClr val="DFEEFF"/>
          </a:soli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 flipH="1">
            <a:off x="1964235" y="5317824"/>
            <a:ext cx="544657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676089" y="3097688"/>
            <a:ext cx="1354763" cy="122681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3680983" y="4345087"/>
            <a:ext cx="1347546" cy="12744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5078458" y="4289786"/>
            <a:ext cx="1293801" cy="12680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11281" y="3047354"/>
            <a:ext cx="1281191" cy="1260140"/>
            <a:chOff x="6129941" y="2884993"/>
            <a:chExt cx="1642459" cy="1368534"/>
          </a:xfrm>
        </p:grpSpPr>
        <p:sp>
          <p:nvSpPr>
            <p:cNvPr id="54" name="Oval 53"/>
            <p:cNvSpPr/>
            <p:nvPr/>
          </p:nvSpPr>
          <p:spPr>
            <a:xfrm>
              <a:off x="7171052" y="3318439"/>
              <a:ext cx="381683" cy="28626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6129941" y="2884993"/>
              <a:ext cx="1642459" cy="136853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Older Youth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– Connected Youth Initiative 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234892" y="989901"/>
            <a:ext cx="8716161" cy="505143"/>
          </a:xfrm>
          <a:prstGeom prst="rect">
            <a:avLst/>
          </a:prstGeom>
          <a:solidFill>
            <a:schemeClr val="accent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OUTCOMES: Prevention of Child Abuse and Neglect, Juvenile Justice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Increase in High School Graduation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177208" y="4485962"/>
            <a:ext cx="10988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Health/</a:t>
            </a:r>
            <a:r>
              <a:rPr lang="en-US" sz="1000" b="1" dirty="0" err="1" smtClean="0">
                <a:solidFill>
                  <a:srgbClr val="000000"/>
                </a:solidFill>
                <a:latin typeface="Arial"/>
              </a:rPr>
              <a:t>Behavorial</a:t>
            </a:r>
            <a:r>
              <a:rPr lang="en-US" sz="1000" b="1" dirty="0" smtClean="0">
                <a:solidFill>
                  <a:srgbClr val="000000"/>
                </a:solidFill>
                <a:latin typeface="Arial"/>
              </a:rPr>
              <a:t> Health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– SOC, Crisis Response, </a:t>
            </a:r>
            <a:r>
              <a:rPr lang="en-US" sz="1000" dirty="0" err="1" smtClean="0">
                <a:solidFill>
                  <a:srgbClr val="000000"/>
                </a:solidFill>
                <a:latin typeface="Arial"/>
              </a:rPr>
              <a:t>Rin</a:t>
            </a:r>
            <a:r>
              <a:rPr lang="en-US" sz="1000" dirty="0" err="1">
                <a:solidFill>
                  <a:srgbClr val="000000"/>
                </a:solidFill>
                <a:latin typeface="Arial"/>
              </a:rPr>
              <a:t>R</a:t>
            </a:r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828613" y="4299998"/>
            <a:ext cx="1050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Needs/Economic Stability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IDAs, </a:t>
            </a:r>
            <a:r>
              <a:rPr lang="en-US" sz="1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Finanical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Ed, Central Navigation, Community Response 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60037" y="3274123"/>
            <a:ext cx="12708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en-US" sz="1000" b="1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Early Childhood </a:t>
            </a:r>
            <a:r>
              <a:rPr lang="en-US" altLang="en-US" sz="10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Sixpence, Rooted in Relationships, PIWI, PCIT, Circle of Security - Parenting</a:t>
            </a: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106096" y="3089299"/>
            <a:ext cx="1254851" cy="12601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089318" y="3257191"/>
            <a:ext cx="12708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Aged </a:t>
            </a:r>
            <a:r>
              <a:rPr lang="en-US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Expanded Learning Opportunities, FAST </a:t>
            </a: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6809918" y="3089299"/>
            <a:ext cx="1536232" cy="223579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Promotive and Protective Factors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 rot="10800000" flipV="1">
            <a:off x="143508" y="1411328"/>
            <a:ext cx="200683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Arial"/>
              </a:rPr>
              <a:t>NC Backbone Support/System functions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Neutral Convener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Training and TA</a:t>
            </a:r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Fidelity/Implementation of Evidence Based Practices 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Data and Evaluation/CQI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Fund Development/Braiding of </a:t>
            </a:r>
            <a:r>
              <a:rPr lang="en-US" sz="1000" dirty="0" smtClean="0">
                <a:solidFill>
                  <a:srgbClr val="000000"/>
                </a:solidFill>
                <a:latin typeface="Arial"/>
              </a:rPr>
              <a:t>Funds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Connector to opportunities and funders</a:t>
            </a:r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Advocacy/Policy</a:t>
            </a:r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Marketing and Communication</a:t>
            </a:r>
          </a:p>
          <a:p>
            <a:pPr algn="ctr"/>
            <a:endParaRPr lang="en-US" sz="100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/>
              </a:rPr>
              <a:t>Youth, Parent and Community Engagement  </a:t>
            </a:r>
          </a:p>
        </p:txBody>
      </p:sp>
      <p:sp>
        <p:nvSpPr>
          <p:cNvPr id="61" name="Oval 60"/>
          <p:cNvSpPr/>
          <p:nvPr/>
        </p:nvSpPr>
        <p:spPr>
          <a:xfrm>
            <a:off x="2280087" y="4324500"/>
            <a:ext cx="1347546" cy="127443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and Family Leadership </a:t>
            </a:r>
            <a:r>
              <a:rPr lang="en-US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Community Café’s Youth Councils</a:t>
            </a: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6408" y="1797956"/>
            <a:ext cx="3061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</a:rPr>
              <a:t>Community Collaborative </a:t>
            </a:r>
            <a:endParaRPr lang="en-US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51876" y="1581024"/>
            <a:ext cx="2127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/>
              </a:rPr>
              <a:t>Protective Factors</a:t>
            </a:r>
            <a:endParaRPr lang="en-US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7384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71" grpId="0" animBg="1"/>
      <p:bldP spid="155" grpId="0" animBg="1"/>
      <p:bldP spid="7" grpId="0" animBg="1"/>
      <p:bldP spid="156" grpId="0"/>
      <p:bldP spid="74" grpId="0"/>
      <p:bldP spid="50" grpId="0"/>
      <p:bldP spid="104" grpId="0" animBg="1"/>
      <p:bldP spid="107" grpId="0"/>
      <p:bldP spid="133" grpId="0"/>
      <p:bldP spid="6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32012</TotalTime>
  <Words>329</Words>
  <Application>Microsoft Office PowerPoint</Application>
  <PresentationFormat>On-screen Show (4:3)</PresentationFormat>
  <Paragraphs>47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Waveform</vt:lpstr>
      <vt:lpstr>think-cell Slide</vt:lpstr>
      <vt:lpstr>Community Well being Model Definition </vt:lpstr>
      <vt:lpstr> Collective Impact for Community Well Being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Impact</dc:title>
  <dc:creator>Donna</dc:creator>
  <cp:lastModifiedBy>JSkala</cp:lastModifiedBy>
  <cp:revision>81</cp:revision>
  <cp:lastPrinted>2018-09-13T14:39:13Z</cp:lastPrinted>
  <dcterms:created xsi:type="dcterms:W3CDTF">2014-11-04T20:06:55Z</dcterms:created>
  <dcterms:modified xsi:type="dcterms:W3CDTF">2018-09-13T14:57:39Z</dcterms:modified>
</cp:coreProperties>
</file>