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78" r:id="rId4"/>
    <p:sldId id="279" r:id="rId5"/>
    <p:sldId id="257" r:id="rId6"/>
    <p:sldId id="276" r:id="rId7"/>
    <p:sldId id="268" r:id="rId8"/>
    <p:sldId id="274" r:id="rId9"/>
    <p:sldId id="269" r:id="rId10"/>
    <p:sldId id="270" r:id="rId11"/>
    <p:sldId id="271" r:id="rId12"/>
    <p:sldId id="272" r:id="rId13"/>
    <p:sldId id="273" r:id="rId14"/>
    <p:sldId id="275" r:id="rId15"/>
    <p:sldId id="259" r:id="rId16"/>
    <p:sldId id="263" r:id="rId17"/>
    <p:sldId id="264" r:id="rId18"/>
    <p:sldId id="265" r:id="rId19"/>
    <p:sldId id="266" r:id="rId20"/>
    <p:sldId id="267" r:id="rId21"/>
    <p:sldId id="280" r:id="rId22"/>
    <p:sldId id="281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AC709-FDC5-49F3-B888-4EAD7F6B64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33F51-5F0F-43A5-8161-1BB3B8DD1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1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6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2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0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7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4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5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9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2550-36E1-4619-A8B7-A9B0A2FB54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6E0B2-B431-472D-8074-C653B99E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jhabrock@childsaving.org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ocialintelligence.labinthewild.org/mit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Half Hidden: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sz="3100" dirty="0" smtClean="0">
                <a:latin typeface="Century Gothic" panose="020B0502020202020204" pitchFamily="34" charset="0"/>
              </a:rPr>
              <a:t>A Book to Help Children Decipher Emotions Beneath the Mask</a:t>
            </a:r>
            <a:endParaRPr lang="en-US" sz="31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08507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Created by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Diana Shaw, LMHP, RPT and Michelle Halpine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273" y="3509963"/>
            <a:ext cx="2175646" cy="26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SURPRISED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2181650"/>
            <a:ext cx="4480560" cy="398810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22" y="2181651"/>
            <a:ext cx="4478677" cy="39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9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MAD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1" y="2105017"/>
            <a:ext cx="4385876" cy="408562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2" y="2105017"/>
            <a:ext cx="4385868" cy="408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BORED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"/>
          <a:stretch/>
        </p:blipFill>
        <p:spPr>
          <a:xfrm>
            <a:off x="838201" y="2676442"/>
            <a:ext cx="5081272" cy="33455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24" y="2676442"/>
            <a:ext cx="5050013" cy="33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FRUSTRATED</a:t>
            </a:r>
            <a:r>
              <a:rPr lang="en-US" dirty="0" smtClean="0">
                <a:latin typeface="Britannic Bold" panose="020B0903060703020204" pitchFamily="34" charset="0"/>
              </a:rPr>
              <a:t> </a:t>
            </a:r>
            <a:endParaRPr lang="en-US" dirty="0">
              <a:latin typeface="Britannic Bold" panose="020B0903060703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108638"/>
            <a:ext cx="4185577" cy="427317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30" y="2111323"/>
            <a:ext cx="4188887" cy="42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EXCITED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9781"/>
            <a:ext cx="4444657" cy="388760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06" y="2380246"/>
            <a:ext cx="4445397" cy="38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1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78" y="601375"/>
            <a:ext cx="10515600" cy="1135062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Mask Activity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141" y="1911927"/>
            <a:ext cx="10515600" cy="3777672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Laminate the following pages. </a:t>
            </a:r>
          </a:p>
          <a:p>
            <a:pPr marL="457200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Laminate and cut out the mask template on the last page.</a:t>
            </a:r>
          </a:p>
          <a:p>
            <a:pPr marL="457200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Add Velcro to the mask and corresponding faces </a:t>
            </a:r>
            <a:r>
              <a:rPr lang="en-US" sz="1500" dirty="0" smtClean="0">
                <a:latin typeface="Century Gothic" panose="020B0502020202020204" pitchFamily="34" charset="0"/>
              </a:rPr>
              <a:t>(near the nose of each face works well).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To use: </a:t>
            </a:r>
          </a:p>
          <a:p>
            <a:pPr marL="914400" lvl="1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Encourage children to put-on and take-off the mask for each visual. This activity helps normalize mask wearing. </a:t>
            </a:r>
          </a:p>
          <a:p>
            <a:pPr marL="914400" lvl="1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Caregivers can support emotion learning by asking questions about the faces and what the child in the picture might be feeling. Point out eyes and eyebrows. Example: Mad photo: “notice his eyes are closed and there are lines on his forehead”. “How do your eyes look when you are mad”? “This is how my eyes look” (perhaps add a mirror for the child to look into when practicing faces with mask).</a:t>
            </a:r>
          </a:p>
          <a:p>
            <a:pPr marL="457200" indent="-457200"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This visual could be posted on the wall or bound together as a book.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849" y="5288967"/>
            <a:ext cx="95105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4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91" y="383044"/>
            <a:ext cx="6066973" cy="6082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0182" y="616065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Mad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9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162213"/>
            <a:ext cx="6899564" cy="6379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90182" y="6160655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Scared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29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45" y="394356"/>
            <a:ext cx="6312431" cy="6154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3527" y="6049819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Happy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0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09" y="336746"/>
            <a:ext cx="6648779" cy="6378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7418" y="6012873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Frustrated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6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Background Information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Humans are wired to have relationships and seek social connections.  The human face is a portal into the world of others.  In fact, the face is so interesting that just 9 minutes after birth, newborn babies prefer to look at faces than any other object.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Although the age at which babies begin mirroring caregivers’ expressions is widely disputed as of late, what is clear is that they are tuned in to the expressions they’re seeing. 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Reading facial cues has a basis in survival.  The emotional expression of others gives us important clues about what’s going on around us. 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Studies have shown cultural differences in both how emotions are displayed as well as how they are interpreted.  One </a:t>
            </a:r>
            <a:r>
              <a:rPr lang="en-US" dirty="0">
                <a:latin typeface="Century Gothic" panose="020B0502020202020204" pitchFamily="34" charset="0"/>
              </a:rPr>
              <a:t>study showed that Americans tend to look at the </a:t>
            </a:r>
            <a:r>
              <a:rPr lang="en-US" dirty="0" smtClean="0">
                <a:latin typeface="Century Gothic" panose="020B0502020202020204" pitchFamily="34" charset="0"/>
              </a:rPr>
              <a:t>mouth, while Japanese participants looked at the eyes to </a:t>
            </a:r>
            <a:r>
              <a:rPr lang="en-US" dirty="0">
                <a:latin typeface="Century Gothic" panose="020B0502020202020204" pitchFamily="34" charset="0"/>
              </a:rPr>
              <a:t>decipher what another person </a:t>
            </a:r>
            <a:r>
              <a:rPr lang="en-US" dirty="0" smtClean="0">
                <a:latin typeface="Century Gothic" panose="020B0502020202020204" pitchFamily="34" charset="0"/>
              </a:rPr>
              <a:t>was </a:t>
            </a:r>
            <a:r>
              <a:rPr lang="en-US" dirty="0">
                <a:latin typeface="Century Gothic" panose="020B0502020202020204" pitchFamily="34" charset="0"/>
              </a:rPr>
              <a:t>feeling. 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27727" y="6065475"/>
            <a:ext cx="1017154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Morton, J., and Johnson, M. H. 1991. CONSPEC and CONLERN: a two-process theory of infant face recognition. Psychol. Rev. 98(2):164–81</a:t>
            </a:r>
            <a:r>
              <a:rPr lang="en-US" sz="1050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en-US" sz="1050" dirty="0">
                <a:latin typeface="Century Gothic" panose="020B0502020202020204" pitchFamily="34" charset="0"/>
              </a:rPr>
              <a:t>Yuki, M., Maddux, W. W., and Masuda, T. 2007. Are the windows to the soul the same in the East and West? Cultural differences in using </a:t>
            </a:r>
          </a:p>
          <a:p>
            <a:r>
              <a:rPr lang="en-US" sz="1050" dirty="0" smtClean="0">
                <a:latin typeface="Century Gothic" panose="020B0502020202020204" pitchFamily="34" charset="0"/>
              </a:rPr>
              <a:t>	the </a:t>
            </a:r>
            <a:r>
              <a:rPr lang="en-US" sz="1050" dirty="0">
                <a:latin typeface="Century Gothic" panose="020B0502020202020204" pitchFamily="34" charset="0"/>
              </a:rPr>
              <a:t>eyes and mouth as cues to recognize emotions in Japan and the United States. J. Exp. Soc. Psychol. 43(2):303–11.</a:t>
            </a:r>
            <a:endParaRPr lang="en-US" sz="1050" dirty="0" smtClean="0">
              <a:latin typeface="Century Gothic" panose="020B0502020202020204" pitchFamily="34" charset="0"/>
            </a:endParaRP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342" y="5599869"/>
            <a:ext cx="949985" cy="11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46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38" y="1136073"/>
            <a:ext cx="4903276" cy="470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4763" y="546805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Excited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5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669309" y="873893"/>
            <a:ext cx="6825673" cy="55638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Place your own picture here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000" dirty="0" smtClean="0">
                <a:latin typeface="Century Gothic" panose="020B0502020202020204" pitchFamily="34" charset="0"/>
              </a:rPr>
              <a:t>(add additional slides for other caregivers or children known to the child or class) </a:t>
            </a:r>
            <a:endParaRPr lang="en-U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9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7782" y="4581239"/>
            <a:ext cx="7167418" cy="766616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For additional support on using this book or </a:t>
            </a:r>
            <a:r>
              <a:rPr lang="en-US" dirty="0" err="1" smtClean="0">
                <a:latin typeface="Century Gothic" panose="020B0502020202020204" pitchFamily="34" charset="0"/>
              </a:rPr>
              <a:t>KidSquad</a:t>
            </a:r>
            <a:r>
              <a:rPr lang="en-US" dirty="0" smtClean="0">
                <a:latin typeface="Century Gothic" panose="020B0502020202020204" pitchFamily="34" charset="0"/>
              </a:rPr>
              <a:t> services please contact Jana Habrock,  </a:t>
            </a:r>
            <a:r>
              <a:rPr lang="en-US" dirty="0" err="1" smtClean="0">
                <a:latin typeface="Century Gothic" panose="020B0502020202020204" pitchFamily="34" charset="0"/>
              </a:rPr>
              <a:t>KidSquad</a:t>
            </a:r>
            <a:r>
              <a:rPr lang="en-US" dirty="0" smtClean="0">
                <a:latin typeface="Century Gothic" panose="020B0502020202020204" pitchFamily="34" charset="0"/>
              </a:rPr>
              <a:t> Coordinator </a:t>
            </a:r>
            <a:r>
              <a:rPr lang="en-US" dirty="0" smtClean="0">
                <a:latin typeface="Century Gothic" panose="020B0502020202020204" pitchFamily="34" charset="0"/>
                <a:hlinkClick r:id="rId2"/>
              </a:rPr>
              <a:t>jhabrock@childsaving.org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407" y="783265"/>
            <a:ext cx="2930236" cy="3560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4944" y="5732444"/>
            <a:ext cx="1129607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98"/>
              </a:spcAft>
            </a:pPr>
            <a:r>
              <a:rPr lang="en-US" sz="10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The services provided by </a:t>
            </a:r>
            <a:r>
              <a:rPr lang="en-US" sz="1000" kern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KidSquad</a:t>
            </a:r>
            <a:r>
              <a:rPr lang="en-US" sz="10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 are supported in part through a grant provided by the Nebraska Early Childhood Collaborative, United Way of the Midlands, anonymous donors, and through federal award G1601NECCDF of the </a:t>
            </a:r>
            <a:r>
              <a:rPr lang="en-US" sz="1000" kern="1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Childcare </a:t>
            </a:r>
            <a:r>
              <a:rPr lang="en-US" sz="10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and Development Block Grant of  the US Department of Health and  Human Services. </a:t>
            </a:r>
          </a:p>
          <a:p>
            <a:pPr>
              <a:spcAft>
                <a:spcPts val="598"/>
              </a:spcAft>
            </a:pPr>
            <a:r>
              <a:rPr lang="en-US" sz="10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1826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TEMPLATE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5818" y="1467947"/>
            <a:ext cx="3389670" cy="2664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9151" y="4773287"/>
            <a:ext cx="1803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Cut out mask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Laminate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Velcro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708" y="5466768"/>
            <a:ext cx="95105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Caregiver Instructions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551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The </a:t>
            </a:r>
            <a:r>
              <a:rPr lang="en-US" dirty="0">
                <a:latin typeface="Century Gothic" panose="020B0502020202020204" pitchFamily="34" charset="0"/>
              </a:rPr>
              <a:t>recent addition of masks to our daily wardrobe begs the question of how children are going to understand facial expressions and associated social-emotional content. 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Use this tool to have conversations with children about what different emotions may look like under a mask. 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Instructions</a:t>
            </a:r>
          </a:p>
          <a:p>
            <a:pPr lvl="2"/>
            <a:r>
              <a:rPr lang="en-US" dirty="0" smtClean="0">
                <a:latin typeface="Century Gothic" panose="020B0502020202020204" pitchFamily="34" charset="0"/>
              </a:rPr>
              <a:t>Read the feeling word on each page</a:t>
            </a:r>
          </a:p>
          <a:p>
            <a:pPr lvl="2"/>
            <a:r>
              <a:rPr lang="en-US" dirty="0" smtClean="0">
                <a:latin typeface="Century Gothic" panose="020B0502020202020204" pitchFamily="34" charset="0"/>
              </a:rPr>
              <a:t>Start with the image on the left-hand side</a:t>
            </a:r>
          </a:p>
          <a:p>
            <a:pPr lvl="2"/>
            <a:r>
              <a:rPr lang="en-US" dirty="0" smtClean="0">
                <a:latin typeface="Century Gothic" panose="020B0502020202020204" pitchFamily="34" charset="0"/>
              </a:rPr>
              <a:t>Discuss information about what each emotion looks like above the mask (i.e. forehead, eyebrows, eyes, and nose)</a:t>
            </a:r>
          </a:p>
          <a:p>
            <a:pPr lvl="2"/>
            <a:r>
              <a:rPr lang="en-US" dirty="0" smtClean="0">
                <a:latin typeface="Century Gothic" panose="020B0502020202020204" pitchFamily="34" charset="0"/>
              </a:rPr>
              <a:t>Move to the image on the right-hand side, noting what lower face components complete the emotion expression</a:t>
            </a:r>
          </a:p>
          <a:p>
            <a:pPr lvl="2"/>
            <a:r>
              <a:rPr lang="en-US" dirty="0" smtClean="0">
                <a:latin typeface="Century Gothic" panose="020B0502020202020204" pitchFamily="34" charset="0"/>
              </a:rPr>
              <a:t>Subsequent times going through the book, mix things up.  </a:t>
            </a:r>
          </a:p>
          <a:p>
            <a:pPr lvl="3"/>
            <a:r>
              <a:rPr lang="en-US" dirty="0" smtClean="0">
                <a:latin typeface="Century Gothic" panose="020B0502020202020204" pitchFamily="34" charset="0"/>
              </a:rPr>
              <a:t>Go through the book in a different sequence</a:t>
            </a:r>
          </a:p>
          <a:p>
            <a:pPr lvl="3"/>
            <a:r>
              <a:rPr lang="en-US" dirty="0" smtClean="0">
                <a:latin typeface="Century Gothic" panose="020B0502020202020204" pitchFamily="34" charset="0"/>
              </a:rPr>
              <a:t>Use construction paper to cover the word and unmasked image, and then have the child(</a:t>
            </a:r>
            <a:r>
              <a:rPr lang="en-US" dirty="0" err="1" smtClean="0">
                <a:latin typeface="Century Gothic" panose="020B0502020202020204" pitchFamily="34" charset="0"/>
              </a:rPr>
              <a:t>ren</a:t>
            </a:r>
            <a:r>
              <a:rPr lang="en-US" dirty="0" smtClean="0">
                <a:latin typeface="Century Gothic" panose="020B0502020202020204" pitchFamily="34" charset="0"/>
              </a:rPr>
              <a:t>) describe what they see and which emotion they believe it to be.</a:t>
            </a:r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562" y="5457532"/>
            <a:ext cx="95105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8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Extension Ideas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3"/>
            <a:endParaRPr lang="en-US" dirty="0"/>
          </a:p>
          <a:p>
            <a:r>
              <a:rPr lang="en-US" dirty="0" smtClean="0">
                <a:latin typeface="Century Gothic" panose="020B0502020202020204" pitchFamily="34" charset="0"/>
              </a:rPr>
              <a:t>Have </a:t>
            </a:r>
            <a:r>
              <a:rPr lang="en-US" dirty="0">
                <a:latin typeface="Century Gothic" panose="020B0502020202020204" pitchFamily="34" charset="0"/>
              </a:rPr>
              <a:t>the child reading the book make the expression on each page.  Compare using a mirror.  Then have the child put their mask on and do the same thing.</a:t>
            </a:r>
          </a:p>
          <a:p>
            <a:r>
              <a:rPr lang="en-US" dirty="0">
                <a:latin typeface="Century Gothic" panose="020B0502020202020204" pitchFamily="34" charset="0"/>
              </a:rPr>
              <a:t>Put a mask on and have the child guess what expression you are emoting beneath it.  </a:t>
            </a:r>
          </a:p>
          <a:p>
            <a:r>
              <a:rPr lang="en-US" dirty="0">
                <a:latin typeface="Century Gothic" panose="020B0502020202020204" pitchFamily="34" charset="0"/>
              </a:rPr>
              <a:t>Have the child put on a mask and play the guessing game</a:t>
            </a:r>
            <a:r>
              <a:rPr lang="en-US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Discuss why the child on each page might be feeling that way.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Have child(</a:t>
            </a:r>
            <a:r>
              <a:rPr lang="en-US" dirty="0" err="1" smtClean="0">
                <a:latin typeface="Century Gothic" panose="020B0502020202020204" pitchFamily="34" charset="0"/>
              </a:rPr>
              <a:t>ren</a:t>
            </a:r>
            <a:r>
              <a:rPr lang="en-US" dirty="0" smtClean="0">
                <a:latin typeface="Century Gothic" panose="020B0502020202020204" pitchFamily="34" charset="0"/>
              </a:rPr>
              <a:t>) tell a time they felt the feeling on the page.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Describe how you are feeling frequently throughout the day, particularly if your mask is on. 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Frequently discuss the physical components of emotional expression by others throughout the day, particularly in a classroom setting.  This will assist young children in developing facial recognition skills more rapidly.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Go to the following link and test your own facial decoding skills:  </a:t>
            </a:r>
            <a:r>
              <a:rPr lang="en-US" dirty="0">
                <a:latin typeface="Century Gothic" panose="020B0502020202020204" pitchFamily="34" charset="0"/>
                <a:hlinkClick r:id="rId2"/>
              </a:rPr>
              <a:t>http://socialintelligence.labinthewild.org/mite/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271" y="5448296"/>
            <a:ext cx="95105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0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HAPPY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43" y="1827624"/>
            <a:ext cx="3707714" cy="434733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9143" y="1825625"/>
            <a:ext cx="37077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4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SAD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80" y="1827624"/>
            <a:ext cx="3203639" cy="434733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01" y="1825625"/>
            <a:ext cx="32123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6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SILLY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0" y="2116183"/>
            <a:ext cx="4765103" cy="40833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01" y="2116182"/>
            <a:ext cx="4770261" cy="40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LOVED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80" y="1827624"/>
            <a:ext cx="3451240" cy="434733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03" y="1825625"/>
            <a:ext cx="33933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5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SCARED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2000212"/>
            <a:ext cx="4702629" cy="415209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4" y="1998500"/>
            <a:ext cx="4682812" cy="41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28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817</Words>
  <Application>Microsoft Office PowerPoint</Application>
  <PresentationFormat>Widescreen</PresentationFormat>
  <Paragraphs>72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Britannic Bold</vt:lpstr>
      <vt:lpstr>Calibri</vt:lpstr>
      <vt:lpstr>Calibri Light</vt:lpstr>
      <vt:lpstr>Century Gothic</vt:lpstr>
      <vt:lpstr>Office Theme</vt:lpstr>
      <vt:lpstr>Half Hidden: A Book to Help Children Decipher Emotions Beneath the Mask</vt:lpstr>
      <vt:lpstr>Background Information</vt:lpstr>
      <vt:lpstr>Caregiver Instructions</vt:lpstr>
      <vt:lpstr>Extension Ideas</vt:lpstr>
      <vt:lpstr>HAPPY</vt:lpstr>
      <vt:lpstr>SAD</vt:lpstr>
      <vt:lpstr>SILLY</vt:lpstr>
      <vt:lpstr>LOVED</vt:lpstr>
      <vt:lpstr>SCARED</vt:lpstr>
      <vt:lpstr>SURPRISED</vt:lpstr>
      <vt:lpstr>MAD</vt:lpstr>
      <vt:lpstr>BORED</vt:lpstr>
      <vt:lpstr>FRUSTRATED </vt:lpstr>
      <vt:lpstr>EXCITED</vt:lpstr>
      <vt:lpstr>Mask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 Habrock</dc:creator>
  <cp:lastModifiedBy>Jana Habrock</cp:lastModifiedBy>
  <cp:revision>39</cp:revision>
  <dcterms:created xsi:type="dcterms:W3CDTF">2020-08-03T19:20:44Z</dcterms:created>
  <dcterms:modified xsi:type="dcterms:W3CDTF">2020-08-04T21:02:17Z</dcterms:modified>
</cp:coreProperties>
</file>