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9" r:id="rId3"/>
    <p:sldId id="270" r:id="rId4"/>
    <p:sldId id="264" r:id="rId5"/>
    <p:sldId id="258" r:id="rId6"/>
    <p:sldId id="259" r:id="rId7"/>
    <p:sldId id="276" r:id="rId8"/>
    <p:sldId id="277" r:id="rId9"/>
    <p:sldId id="273" r:id="rId10"/>
    <p:sldId id="278" r:id="rId11"/>
    <p:sldId id="266" r:id="rId12"/>
    <p:sldId id="257" r:id="rId13"/>
    <p:sldId id="265" r:id="rId14"/>
    <p:sldId id="275"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oulton" initials="SM" lastIdx="3" clrIdx="0">
    <p:extLst>
      <p:ext uri="{19B8F6BF-5375-455C-9EA6-DF929625EA0E}">
        <p15:presenceInfo xmlns:p15="http://schemas.microsoft.com/office/powerpoint/2012/main" userId="17abccdc26e9c0c0" providerId="Windows Live"/>
      </p:ext>
    </p:extLst>
  </p:cmAuthor>
  <p:cmAuthor id="2" name="Hallie Duke" initials="HD" lastIdx="8" clrIdx="1">
    <p:extLst>
      <p:ext uri="{19B8F6BF-5375-455C-9EA6-DF929625EA0E}">
        <p15:presenceInfo xmlns:p15="http://schemas.microsoft.com/office/powerpoint/2012/main" userId="83beed2933d769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8"/>
    <p:restoredTop sz="70379" autoAdjust="0"/>
  </p:normalViewPr>
  <p:slideViewPr>
    <p:cSldViewPr snapToGrid="0" snapToObjects="1">
      <p:cViewPr varScale="1">
        <p:scale>
          <a:sx n="56" d="100"/>
          <a:sy n="56" d="100"/>
        </p:scale>
        <p:origin x="3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2-03T13:59:44.180" idx="3">
    <p:pos x="5576" y="2568"/>
    <p:text>Is it really about settings? will people think we are comparing home/ center/ school settings?</p:text>
    <p:extLst>
      <p:ext uri="{C676402C-5697-4E1C-873F-D02D1690AC5C}">
        <p15:threadingInfo xmlns:p15="http://schemas.microsoft.com/office/powerpoint/2012/main" timeZoneBias="360"/>
      </p:ext>
    </p:extLst>
  </p:cm>
  <p:cm authorId="2" dt="2020-12-03T14:03:43.950" idx="4">
    <p:pos x="5576" y="2664"/>
    <p:text>In reading the notes, I see how often the word settings is used.</p:text>
    <p:extLst>
      <p:ext uri="{C676402C-5697-4E1C-873F-D02D1690AC5C}">
        <p15:threadingInfo xmlns:p15="http://schemas.microsoft.com/office/powerpoint/2012/main" timeZoneBias="360">
          <p15:parentCm authorId="2" idx="3"/>
        </p15:threadingInfo>
      </p:ext>
    </p:extLst>
  </p:cm>
  <p:cm authorId="2" dt="2020-12-03T14:06:22.695" idx="5">
    <p:pos x="5576" y="2760"/>
    <p:text>And, I get that the word works in the context of the whole quality definition.  
I'm not sure it works on the slide.</p:text>
    <p:extLst>
      <p:ext uri="{C676402C-5697-4E1C-873F-D02D1690AC5C}">
        <p15:threadingInfo xmlns:p15="http://schemas.microsoft.com/office/powerpoint/2012/main" timeZoneBias="360">
          <p15:parentCm authorId="2" idx="3"/>
        </p15:threadingInfo>
      </p:ext>
    </p:extLst>
  </p:cm>
  <p:cm authorId="2" dt="2020-12-03T14:06:58.451" idx="6">
    <p:pos x="5576" y="2856"/>
    <p:text>Maybe someone else can weigh in on whether this is really an issue or not.</p:text>
    <p:extLst>
      <p:ext uri="{C676402C-5697-4E1C-873F-D02D1690AC5C}">
        <p15:threadingInfo xmlns:p15="http://schemas.microsoft.com/office/powerpoint/2012/main" timeZoneBias="360">
          <p15:parentCm authorId="2" idx="3"/>
        </p15:threadingInfo>
      </p:ext>
    </p:extLst>
  </p:cm>
  <p:cm authorId="1" dt="2020-12-04T14:02:36.459" idx="2">
    <p:pos x="5576" y="2952"/>
    <p:text>Hallie -- I rewrote the statement to focus on the bigger picture of making sure the new definition of quality infuses all aspects of the early childhood system. What do you think?</p:text>
    <p:extLst>
      <p:ext uri="{C676402C-5697-4E1C-873F-D02D1690AC5C}">
        <p15:threadingInfo xmlns:p15="http://schemas.microsoft.com/office/powerpoint/2012/main" timeZoneBias="360">
          <p15:parentCm authorId="2"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2-03T14:22:33.846" idx="8">
    <p:pos x="6784" y="2912"/>
    <p:text>What's next isn't so much about implementation, which this statement implies, as it is about developing the plan further.</p:text>
    <p:extLst>
      <p:ext uri="{C676402C-5697-4E1C-873F-D02D1690AC5C}">
        <p15:threadingInfo xmlns:p15="http://schemas.microsoft.com/office/powerpoint/2012/main" timeZoneBias="360"/>
      </p:ext>
    </p:extLst>
  </p:cm>
  <p:cm authorId="1" dt="2020-12-04T14:11:44.506" idx="3">
    <p:pos x="6784" y="3008"/>
    <p:text>Hallie -- I see what you're saying, but at the same time, I think the upcoming conversations also represent initial stages of implementation, in terms of building understanding and collaboration. So I'd be inclined to leave this as is.</p:text>
    <p:extLst>
      <p:ext uri="{C676402C-5697-4E1C-873F-D02D1690AC5C}">
        <p15:threadingInfo xmlns:p15="http://schemas.microsoft.com/office/powerpoint/2012/main" timeZoneBias="360">
          <p15:parentCm authorId="2" idx="8"/>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F8673-84A8-4E42-AAC2-395905DCF935}"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50678-214F-4C6C-8E93-8F54F8640FB3}" type="slidenum">
              <a:rPr lang="en-US" smtClean="0"/>
              <a:t>‹#›</a:t>
            </a:fld>
            <a:endParaRPr lang="en-US"/>
          </a:p>
        </p:txBody>
      </p:sp>
    </p:spTree>
    <p:extLst>
      <p:ext uri="{BB962C8B-B14F-4D97-AF65-F5344CB8AC3E}">
        <p14:creationId xmlns:p14="http://schemas.microsoft.com/office/powerpoint/2010/main" val="369745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Importance of quality early care and education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Statewide need.</a:t>
            </a:r>
            <a:r>
              <a:rPr lang="en-US" sz="1800" dirty="0">
                <a:effectLst/>
                <a:latin typeface="Calibri" panose="020F0502020204030204" pitchFamily="34" charset="0"/>
                <a:ea typeface="Calibri" panose="020F0502020204030204" pitchFamily="34" charset="0"/>
                <a:cs typeface="Times New Roman (Body CS)"/>
              </a:rPr>
              <a:t> Nebraska has more than 235,000 children birth through age 8, and currently, many children and their families experience significant disparities in access and availability of quality early childhood services.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Benefits to children.</a:t>
            </a:r>
            <a:r>
              <a:rPr lang="en-US" sz="1800" dirty="0">
                <a:effectLst/>
                <a:latin typeface="Calibri" panose="020F0502020204030204" pitchFamily="34" charset="0"/>
                <a:ea typeface="Calibri" panose="020F0502020204030204" pitchFamily="34" charset="0"/>
                <a:cs typeface="Times New Roman (Body CS)"/>
              </a:rPr>
              <a:t> Science provides overwhelming evidence of the beneficial impact of quality early care and education on children’s development. Quality ECE is defined in terms of what each child experiences and is characterized by positive and consistent interactions between the developing child and familiar, caring adults – no matter the setting.</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Economic benefits.</a:t>
            </a:r>
            <a:r>
              <a:rPr lang="en-US" sz="1800" dirty="0">
                <a:effectLst/>
                <a:latin typeface="Calibri" panose="020F0502020204030204" pitchFamily="34" charset="0"/>
                <a:ea typeface="Calibri" panose="020F0502020204030204" pitchFamily="34" charset="0"/>
                <a:cs typeface="Times New Roman" panose="02020603050405020304" pitchFamily="18" charset="0"/>
              </a:rPr>
              <a:t> Recent evidence demonstrates the return on the investment in quality early care and education; every dollar spent on quality early care and education yields an average return of $4, and in circumstances where children are extremely vulnerable, the return can be as high as $13.</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2</a:t>
            </a:fld>
            <a:endParaRPr lang="en-US"/>
          </a:p>
        </p:txBody>
      </p:sp>
    </p:spTree>
    <p:extLst>
      <p:ext uri="{BB962C8B-B14F-4D97-AF65-F5344CB8AC3E}">
        <p14:creationId xmlns:p14="http://schemas.microsoft.com/office/powerpoint/2010/main" val="231170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Learn more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Body CS)"/>
              </a:rPr>
              <a:t>Informational materials about the strategic plan are available and will continue to be developed as the Nebraska Strategic Plan evolves.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Body CS)"/>
              </a:rPr>
              <a:t>Opportunities for input and engagement will also be shared and disseminated </a:t>
            </a:r>
            <a:r>
              <a:rPr lang="en-US" sz="1800">
                <a:effectLst/>
                <a:latin typeface="Calibri" panose="020F0502020204030204" pitchFamily="34" charset="0"/>
                <a:ea typeface="Calibri" panose="020F0502020204030204" pitchFamily="34" charset="0"/>
                <a:cs typeface="Times New Roman (Body CS)"/>
              </a:rPr>
              <a:t>statewide.</a:t>
            </a:r>
            <a:r>
              <a:rPr lang="en-US" sz="1800">
                <a:effectLst/>
                <a:latin typeface="Calibri" panose="020F0502020204030204" pitchFamily="34" charset="0"/>
                <a:ea typeface="Calibri" panose="020F0502020204030204" pitchFamily="34" charset="0"/>
                <a:cs typeface="Times New Roman" panose="02020603050405020304" pitchFamily="18" charset="0"/>
              </a:rPr>
              <a:t>Together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Nebraska will ensure improved and equitable access to quality early childhood services in the state. </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13</a:t>
            </a:fld>
            <a:endParaRPr lang="en-US"/>
          </a:p>
        </p:txBody>
      </p:sp>
    </p:spTree>
    <p:extLst>
      <p:ext uri="{BB962C8B-B14F-4D97-AF65-F5344CB8AC3E}">
        <p14:creationId xmlns:p14="http://schemas.microsoft.com/office/powerpoint/2010/main" val="354675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Dynamic plan by and for Nebraskans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Needs-based framework.</a:t>
            </a:r>
            <a:r>
              <a:rPr lang="en-US" sz="1800" dirty="0">
                <a:effectLst/>
                <a:latin typeface="Calibri" panose="020F0502020204030204" pitchFamily="34" charset="0"/>
                <a:ea typeface="Calibri" panose="020F0502020204030204" pitchFamily="34" charset="0"/>
                <a:cs typeface="Times New Roman (Body CS)"/>
              </a:rPr>
              <a:t> Development began in 2019 with comprehensive needs assessment, followed by conversations with stakeholders across the state. Goals and objectives provide a clear framework/targets for shared work ahead.</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Ongoing, collaborative, and inclusive process.</a:t>
            </a:r>
            <a:r>
              <a:rPr lang="en-US" sz="1800" dirty="0">
                <a:effectLst/>
                <a:latin typeface="Calibri" panose="020F0502020204030204" pitchFamily="34" charset="0"/>
                <a:ea typeface="Calibri" panose="020F0502020204030204" pitchFamily="34" charset="0"/>
                <a:cs typeface="Times New Roman (Body CS)"/>
              </a:rPr>
              <a:t> In 2021–2022, Nebraskans will help to identify strategies and action plans to address goals. Conversations with stakeholders will ensure the plan addresses priorities and needs of diverse and unique communities across the state.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Results-oriented focus.</a:t>
            </a:r>
            <a:r>
              <a:rPr lang="en-US" sz="1800" dirty="0">
                <a:effectLst/>
                <a:latin typeface="Calibri" panose="020F0502020204030204" pitchFamily="34" charset="0"/>
                <a:ea typeface="Calibri" panose="020F0502020204030204" pitchFamily="34" charset="0"/>
                <a:cs typeface="Times New Roman (Body CS)"/>
              </a:rPr>
              <a:t> Stakeholder conversations will address what success looks like and how changes can be measured, helping to ensure that Nebraska evaluates progress and makes data-informed decisions.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Sustainable change.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Integrated/collaborative approach to needs assessment, strategic planning, and performance evaluation will help ensure that Nebraska creates sustainable change at the community and state levels.</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3</a:t>
            </a:fld>
            <a:endParaRPr lang="en-US"/>
          </a:p>
        </p:txBody>
      </p:sp>
    </p:spTree>
    <p:extLst>
      <p:ext uri="{BB962C8B-B14F-4D97-AF65-F5344CB8AC3E}">
        <p14:creationId xmlns:p14="http://schemas.microsoft.com/office/powerpoint/2010/main" val="49271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Shared 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Body CS)"/>
              </a:rPr>
              <a:t>Systems change to create equitable opportunities for each child and their specific needs</a:t>
            </a:r>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4</a:t>
            </a:fld>
            <a:endParaRPr lang="en-US"/>
          </a:p>
        </p:txBody>
      </p:sp>
    </p:spTree>
    <p:extLst>
      <p:ext uri="{BB962C8B-B14F-4D97-AF65-F5344CB8AC3E}">
        <p14:creationId xmlns:p14="http://schemas.microsoft.com/office/powerpoint/2010/main" val="26426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Four interrelated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Clear framework and targets.</a:t>
            </a:r>
            <a:r>
              <a:rPr lang="en-US" sz="1800" dirty="0">
                <a:effectLst/>
                <a:latin typeface="Calibri" panose="020F0502020204030204" pitchFamily="34" charset="0"/>
                <a:ea typeface="Calibri" panose="020F0502020204030204" pitchFamily="34" charset="0"/>
                <a:cs typeface="Times New Roman (Body CS)"/>
              </a:rPr>
              <a:t> For each of the four goals, the plan defines objectives, providing a clear framework and targets for the shared work ahead.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Interrelated.</a:t>
            </a:r>
            <a:r>
              <a:rPr lang="en-US" sz="1800" dirty="0">
                <a:effectLst/>
                <a:latin typeface="Calibri" panose="020F0502020204030204" pitchFamily="34" charset="0"/>
                <a:ea typeface="Calibri" panose="020F0502020204030204" pitchFamily="34" charset="0"/>
                <a:cs typeface="Times New Roman (Body CS)"/>
              </a:rPr>
              <a:t> Goals are intended to create a more integrated early childhood system—work on any one of the goals will impact and inform the other goals.</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Intentionally broad.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vision, goals, and objectives are broad enough to allow Nebraskans to continue defining, implementing, and refining specific strategies and action plans that leverage the strengths and address the needs of specific communities and populations across the state.</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5</a:t>
            </a:fld>
            <a:endParaRPr lang="en-US"/>
          </a:p>
        </p:txBody>
      </p:sp>
    </p:spTree>
    <p:extLst>
      <p:ext uri="{BB962C8B-B14F-4D97-AF65-F5344CB8AC3E}">
        <p14:creationId xmlns:p14="http://schemas.microsoft.com/office/powerpoint/2010/main" val="2461030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Ensuring equitable access to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Values: Equitable access and inclusion of children and families with special needs.</a:t>
            </a:r>
            <a:r>
              <a:rPr lang="en-US" sz="1800" dirty="0">
                <a:effectLst/>
                <a:latin typeface="Calibri" panose="020F0502020204030204" pitchFamily="34" charset="0"/>
                <a:ea typeface="Calibri" panose="020F0502020204030204" pitchFamily="34" charset="0"/>
                <a:cs typeface="Times New Roman (Body CS)"/>
              </a:rPr>
              <a:t> Special focus on listening to community voices to ensure that, no matter where a family lives or what challenges they face, each child in Nebraska can access quality early childhood education and other essential services (including those who live in remote rural areas and underserved urban communities; are people of color, immigrants, or refugees; have disabilities or special health needs; or are experiencing other conditions that may contribute to vulnerability).</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Availability.</a:t>
            </a:r>
            <a:r>
              <a:rPr lang="en-US" sz="1800" dirty="0">
                <a:effectLst/>
                <a:latin typeface="Calibri" panose="020F0502020204030204" pitchFamily="34" charset="0"/>
                <a:ea typeface="Calibri" panose="020F0502020204030204" pitchFamily="34" charset="0"/>
                <a:cs typeface="Times New Roman (Body CS)"/>
              </a:rPr>
              <a:t> For children to receive quality ECE, communities in which they live must have enough early care and education options </a:t>
            </a:r>
            <a:r>
              <a:rPr lang="en-US" sz="1800" i="1" dirty="0">
                <a:effectLst/>
                <a:latin typeface="Calibri" panose="020F0502020204030204" pitchFamily="34" charset="0"/>
                <a:ea typeface="Calibri" panose="020F0502020204030204" pitchFamily="34" charset="0"/>
                <a:cs typeface="Times New Roman (Body CS)"/>
              </a:rPr>
              <a:t>available</a:t>
            </a:r>
            <a:r>
              <a:rPr lang="en-US" sz="1800" dirty="0">
                <a:effectLst/>
                <a:latin typeface="Calibri" panose="020F0502020204030204" pitchFamily="34" charset="0"/>
                <a:ea typeface="Calibri" panose="020F0502020204030204" pitchFamily="34" charset="0"/>
                <a:cs typeface="Times New Roman (Body CS)"/>
              </a:rPr>
              <a:t>—in terms of capacity, quality, and types of services—to meet the needs of families living in the community.</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Access.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addition, families must be able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access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ECE services without undue barriers. Potential barriers include those related to cost, transportation, or flexibility of hours as well as systemic barriers related to race, ethnicity, gender, language of origin, disability, or any other social or cultural characteristic.</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6</a:t>
            </a:fld>
            <a:endParaRPr lang="en-US"/>
          </a:p>
        </p:txBody>
      </p:sp>
    </p:spTree>
    <p:extLst>
      <p:ext uri="{BB962C8B-B14F-4D97-AF65-F5344CB8AC3E}">
        <p14:creationId xmlns:p14="http://schemas.microsoft.com/office/powerpoint/2010/main" val="54703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Quality in early care and education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Value: Shared understanding of quality informs all aspects of the state’s early childhood system.</a:t>
            </a:r>
            <a:r>
              <a:rPr lang="en-US" sz="1800" dirty="0">
                <a:effectLst/>
                <a:latin typeface="Calibri" panose="020F0502020204030204" pitchFamily="34" charset="0"/>
                <a:ea typeface="Calibri" panose="020F0502020204030204" pitchFamily="34" charset="0"/>
                <a:cs typeface="Times New Roman (Body CS)"/>
              </a:rPr>
              <a:t> Achieve a shared understanding across Nebraska of what quality means in ECE settings and infuse that definition into every aspect of the work.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Defining quality in terms of each child’s experience.</a:t>
            </a:r>
            <a:r>
              <a:rPr lang="en-US" sz="1800" dirty="0">
                <a:effectLst/>
                <a:latin typeface="Calibri" panose="020F0502020204030204" pitchFamily="34" charset="0"/>
                <a:ea typeface="Calibri" panose="020F0502020204030204" pitchFamily="34" charset="0"/>
                <a:cs typeface="Times New Roman (Body CS)"/>
              </a:rPr>
              <a:t> A child experiences quality ECE as physical and emotional safety in the context of frequent one-on-one interactions with a caring adult who engages the child in warm, language-rich, and educational activities. </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Informing structure of ECE settings.</a:t>
            </a:r>
            <a:r>
              <a:rPr lang="en-US" sz="1800" dirty="0">
                <a:effectLst/>
                <a:latin typeface="Calibri" panose="020F0502020204030204" pitchFamily="34" charset="0"/>
                <a:ea typeface="Calibri" panose="020F0502020204030204" pitchFamily="34" charset="0"/>
                <a:cs typeface="Times New Roman (Body CS)"/>
              </a:rPr>
              <a:t> To increase the likelihood that a child experiences quality, ECE settings are structured to promote the well‑being of early childhood professionals and to foster the child’s healthy development and learning.</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Informing policies/processes.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delivery of quality care and education across settings is facilitated by policies and continuous quality improvement practices that prioritize the child’s experiences. </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7</a:t>
            </a:fld>
            <a:endParaRPr lang="en-US"/>
          </a:p>
        </p:txBody>
      </p:sp>
    </p:spTree>
    <p:extLst>
      <p:ext uri="{BB962C8B-B14F-4D97-AF65-F5344CB8AC3E}">
        <p14:creationId xmlns:p14="http://schemas.microsoft.com/office/powerpoint/2010/main" val="23604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Collaborating with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Value: Community leadership.</a:t>
            </a:r>
            <a:r>
              <a:rPr lang="en-US" sz="1800" dirty="0">
                <a:effectLst/>
                <a:latin typeface="Calibri" panose="020F0502020204030204" pitchFamily="34" charset="0"/>
                <a:ea typeface="Calibri" panose="020F0502020204030204" pitchFamily="34" charset="0"/>
                <a:cs typeface="Times New Roman (Body CS)"/>
              </a:rPr>
              <a:t> Continuing work with communities will focus on collaborating with community leaders, including families and early childhood educators, to identify strategies and action plans that leverage local strengths and resources to support the needs of children and families within specific communities.</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Value: Wise stewardship of resources.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Coordination of community-level and statewide resources and services requires strong collaborative relationships among stakeholders representing all sectors of the early childhood system and communities across the state. </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8</a:t>
            </a:fld>
            <a:endParaRPr lang="en-US"/>
          </a:p>
        </p:txBody>
      </p:sp>
    </p:spTree>
    <p:extLst>
      <p:ext uri="{BB962C8B-B14F-4D97-AF65-F5344CB8AC3E}">
        <p14:creationId xmlns:p14="http://schemas.microsoft.com/office/powerpoint/2010/main" val="67324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Aligning statewide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Calibri" panose="020F0502020204030204" pitchFamily="34" charset="0"/>
                <a:cs typeface="Times New Roman (Body CS)"/>
              </a:rPr>
              <a:t>Value: Integrated early childhood system.</a:t>
            </a:r>
            <a:r>
              <a:rPr lang="en-US" sz="1100" dirty="0">
                <a:effectLst/>
                <a:latin typeface="Calibri" panose="020F0502020204030204" pitchFamily="34" charset="0"/>
                <a:ea typeface="Calibri" panose="020F0502020204030204" pitchFamily="34" charset="0"/>
                <a:cs typeface="Times New Roman (Body CS)"/>
              </a:rPr>
              <a:t> A core assumption of the plan is that children will thrive more in an integrated early childhood system that provides seamless access to all services needed to support the child’s development and well-being.</a:t>
            </a: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Calibri" panose="020F0502020204030204" pitchFamily="34" charset="0"/>
                <a:cs typeface="Times New Roman (Body CS)"/>
              </a:rPr>
              <a:t>Aligns policies and procedures. </a:t>
            </a:r>
            <a:r>
              <a:rPr lang="en-US" sz="1100" dirty="0">
                <a:effectLst/>
                <a:latin typeface="Calibri" panose="020F0502020204030204" pitchFamily="34" charset="0"/>
                <a:ea typeface="Calibri" panose="020F0502020204030204" pitchFamily="34" charset="0"/>
                <a:cs typeface="Times New Roman (Body CS)"/>
              </a:rPr>
              <a:t>Currently, regulatory inconsistencies create challenges for stakeholders: </a:t>
            </a:r>
          </a:p>
          <a:p>
            <a:pPr marL="742950" marR="0" lvl="1" indent="-285750">
              <a:spcBef>
                <a:spcPts val="0"/>
              </a:spcBef>
              <a:spcAft>
                <a:spcPts val="0"/>
              </a:spcAft>
              <a:buFont typeface="Courier New" panose="02070309020205020404" pitchFamily="49" charset="0"/>
              <a:buChar char="-"/>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Families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experience barriers to accessing services when eligibility criteria are defined differently for different programs. </a:t>
            </a:r>
          </a:p>
          <a:p>
            <a:pPr marL="742950" marR="0" lvl="1" indent="-285750">
              <a:spcBef>
                <a:spcPts val="0"/>
              </a:spcBef>
              <a:spcAft>
                <a:spcPts val="0"/>
              </a:spcAft>
              <a:buFont typeface="Courier New" panose="02070309020205020404" pitchFamily="49" charset="0"/>
              <a:buChar char="-"/>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Early childhood professionals</a:t>
            </a:r>
            <a:r>
              <a:rPr lang="en-US" sz="1100" dirty="0">
                <a:effectLst/>
                <a:latin typeface="Calibri" panose="020F0502020204030204" pitchFamily="34" charset="0"/>
                <a:ea typeface="Calibri" panose="020F0502020204030204" pitchFamily="34" charset="0"/>
                <a:cs typeface="Times New Roman" panose="02020603050405020304" pitchFamily="18" charset="0"/>
              </a:rPr>
              <a:t> face contradictory licensing and credentialing expectations based on where they work rather than on what their day-to-day work with children entails. </a:t>
            </a:r>
          </a:p>
          <a:p>
            <a:pPr marL="742950" marR="0" lvl="1" indent="-285750">
              <a:spcBef>
                <a:spcPts val="0"/>
              </a:spcBef>
              <a:spcAft>
                <a:spcPts val="0"/>
              </a:spcAft>
              <a:buFont typeface="Courier New" panose="02070309020205020404" pitchFamily="49" charset="0"/>
              <a:buChar char="-"/>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Providers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early childhood programs often must apply for and combine funding from multiple sources to cover operating expenses—an administrative burden that takes time and energy away from serving children.</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Value: Wise stewardship of resources. </a:t>
            </a:r>
            <a:r>
              <a:rPr lang="en-US" sz="1800" dirty="0">
                <a:effectLst/>
                <a:latin typeface="Calibri" panose="020F0502020204030204" pitchFamily="34" charset="0"/>
                <a:ea typeface="Calibri" panose="020F0502020204030204" pitchFamily="34" charset="0"/>
                <a:cs typeface="Times New Roman (Body CS)"/>
              </a:rPr>
              <a:t>By expanding capacity in the state’s integrated data systems, community leaders and policy makers will have access to the data they need to make informed decisions about policies, funding, and programs—leading to greater coordination of early childhood resources and services.</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Continuous quality improvement.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plan’s integrated and collaborative approach to needs assessment, strategic planning, and performance evaluation is intended to ensure that Nebraska expands its capacity for creating sustainable change at the community and state levels.</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9</a:t>
            </a:fld>
            <a:endParaRPr lang="en-US"/>
          </a:p>
        </p:txBody>
      </p:sp>
    </p:spTree>
    <p:extLst>
      <p:ext uri="{BB962C8B-B14F-4D97-AF65-F5344CB8AC3E}">
        <p14:creationId xmlns:p14="http://schemas.microsoft.com/office/powerpoint/2010/main" val="407387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Conversations with stakeholders across Nebraska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Body CS)"/>
              </a:rPr>
              <a:t>Collaborative approach.</a:t>
            </a:r>
            <a:r>
              <a:rPr lang="en-US" sz="1800" dirty="0">
                <a:effectLst/>
                <a:latin typeface="Calibri" panose="020F0502020204030204" pitchFamily="34" charset="0"/>
                <a:ea typeface="Calibri" panose="020F0502020204030204" pitchFamily="34" charset="0"/>
                <a:cs typeface="Times New Roman (Body CS)"/>
              </a:rPr>
              <a:t> Dozens of meetings will be held in 2021 to ensure that Nebraska has a fully informed and developed strategic plan that meets the needs of Nebraskans and that there is a shared sense of responsibility for implementing the plan.</a:t>
            </a: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Coordinated efforts.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Stakeholders across the state will participate in conversations/meetings to identify and define the strategies and action plans for accomplishing the goals and objectives of the strategic plan. Coordinating our work toward the shared vision and goals will help us achieve them more effectively and efficiently. </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12</a:t>
            </a:fld>
            <a:endParaRPr lang="en-US"/>
          </a:p>
        </p:txBody>
      </p:sp>
    </p:spTree>
    <p:extLst>
      <p:ext uri="{BB962C8B-B14F-4D97-AF65-F5344CB8AC3E}">
        <p14:creationId xmlns:p14="http://schemas.microsoft.com/office/powerpoint/2010/main" val="404134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53323CCE-1BEB-F940-BC55-EF0DD8ED07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F4EDC5-39AB-914E-9EA7-B2A31BE4B779}"/>
              </a:ext>
            </a:extLst>
          </p:cNvPr>
          <p:cNvSpPr>
            <a:spLocks noGrp="1"/>
          </p:cNvSpPr>
          <p:nvPr>
            <p:ph type="ctrTitle"/>
          </p:nvPr>
        </p:nvSpPr>
        <p:spPr>
          <a:xfrm>
            <a:off x="3581400" y="1451547"/>
            <a:ext cx="70866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EB9DF48-EFE1-F041-927B-B51D781A1F99}"/>
              </a:ext>
            </a:extLst>
          </p:cNvPr>
          <p:cNvSpPr>
            <a:spLocks noGrp="1"/>
          </p:cNvSpPr>
          <p:nvPr>
            <p:ph type="subTitle" idx="1"/>
          </p:nvPr>
        </p:nvSpPr>
        <p:spPr>
          <a:xfrm>
            <a:off x="3581400" y="3940366"/>
            <a:ext cx="7086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963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8B48035C-DB4D-6A4C-A180-23028F1F9C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887CDD-E0E7-5C4B-B308-67536BBC05B9}"/>
              </a:ext>
            </a:extLst>
          </p:cNvPr>
          <p:cNvSpPr>
            <a:spLocks noGrp="1"/>
          </p:cNvSpPr>
          <p:nvPr>
            <p:ph type="title"/>
          </p:nvPr>
        </p:nvSpPr>
        <p:spPr>
          <a:xfrm>
            <a:off x="7708392" y="2495677"/>
            <a:ext cx="3727704" cy="1325563"/>
          </a:xfrm>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163900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C156C7CF-EEA7-C241-9CEC-59F4441EF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279DDD0-50D5-534B-A83A-29E3BE097F06}"/>
              </a:ext>
            </a:extLst>
          </p:cNvPr>
          <p:cNvSpPr>
            <a:spLocks noGrp="1"/>
          </p:cNvSpPr>
          <p:nvPr>
            <p:ph type="title"/>
          </p:nvPr>
        </p:nvSpPr>
        <p:spPr>
          <a:xfrm>
            <a:off x="758952" y="2523109"/>
            <a:ext cx="3727704" cy="1325563"/>
          </a:xfrm>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68949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3" name="Picture 2" descr="A picture containing child, child, little, person&#10;&#10;Description automatically generated">
            <a:extLst>
              <a:ext uri="{FF2B5EF4-FFF2-40B4-BE49-F238E27FC236}">
                <a16:creationId xmlns:a16="http://schemas.microsoft.com/office/drawing/2014/main" id="{50C3B47C-A2EE-8B48-9530-FA1E37909F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279DDD0-50D5-534B-A83A-29E3BE097F06}"/>
              </a:ext>
            </a:extLst>
          </p:cNvPr>
          <p:cNvSpPr>
            <a:spLocks noGrp="1"/>
          </p:cNvSpPr>
          <p:nvPr>
            <p:ph type="title"/>
          </p:nvPr>
        </p:nvSpPr>
        <p:spPr>
          <a:xfrm>
            <a:off x="758952" y="2523109"/>
            <a:ext cx="4160520" cy="1325563"/>
          </a:xfrm>
        </p:spPr>
        <p:txBody>
          <a:bodyPr/>
          <a:lstStyle>
            <a:lvl1pPr>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5755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5AC42A2-D45D-8146-ABBC-05155B74B5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2B931F2-FB53-A040-A7A7-9DBD11CBF9E2}"/>
              </a:ext>
            </a:extLst>
          </p:cNvPr>
          <p:cNvSpPr>
            <a:spLocks noGrp="1"/>
          </p:cNvSpPr>
          <p:nvPr>
            <p:ph type="title"/>
          </p:nvPr>
        </p:nvSpPr>
        <p:spPr>
          <a:xfrm>
            <a:off x="2980944" y="365125"/>
            <a:ext cx="8372856"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0FDF10BE-271D-2B40-B9BF-F9B2813F40D3}"/>
              </a:ext>
            </a:extLst>
          </p:cNvPr>
          <p:cNvSpPr>
            <a:spLocks noGrp="1"/>
          </p:cNvSpPr>
          <p:nvPr>
            <p:ph idx="1"/>
          </p:nvPr>
        </p:nvSpPr>
        <p:spPr>
          <a:xfrm>
            <a:off x="2980944" y="1825625"/>
            <a:ext cx="83728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9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8EAAB80-F60F-FB4A-9F63-C2E3CBC901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2B931F2-FB53-A040-A7A7-9DBD11CBF9E2}"/>
              </a:ext>
            </a:extLst>
          </p:cNvPr>
          <p:cNvSpPr>
            <a:spLocks noGrp="1"/>
          </p:cNvSpPr>
          <p:nvPr>
            <p:ph type="title"/>
          </p:nvPr>
        </p:nvSpPr>
        <p:spPr>
          <a:xfrm>
            <a:off x="2980944" y="365125"/>
            <a:ext cx="8372856"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0FDF10BE-271D-2B40-B9BF-F9B2813F40D3}"/>
              </a:ext>
            </a:extLst>
          </p:cNvPr>
          <p:cNvSpPr>
            <a:spLocks noGrp="1"/>
          </p:cNvSpPr>
          <p:nvPr>
            <p:ph idx="1"/>
          </p:nvPr>
        </p:nvSpPr>
        <p:spPr>
          <a:xfrm>
            <a:off x="2980944" y="1825625"/>
            <a:ext cx="83728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39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7CDE-4F00-5C46-A5DD-58D34EE86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6FF77-D1E1-DE45-B41D-1F4E2D9DC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21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37C4B98A-5696-1445-B96D-0BCCDABAB8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40269D-0A5C-F24E-A872-1207C8688B4A}"/>
              </a:ext>
            </a:extLst>
          </p:cNvPr>
          <p:cNvSpPr>
            <a:spLocks noGrp="1"/>
          </p:cNvSpPr>
          <p:nvPr>
            <p:ph type="title"/>
          </p:nvPr>
        </p:nvSpPr>
        <p:spPr>
          <a:xfrm>
            <a:off x="831850" y="3062288"/>
            <a:ext cx="10515600" cy="150018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8FF5F-8980-3F46-B8D5-2472DE500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83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B900-DC94-6E47-8783-D25398DFE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D5680-B3E4-1F45-9A77-5C21934058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0A1B8-F3C8-CD49-8D3D-0FCFD85A55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2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72D1-4C4A-054E-8084-94BDC2736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0312A7-BDB4-094D-B137-BD9931B5E3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EE6DC-A917-2340-8D42-12EC32046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87285-DF8C-2747-9BBE-E0ECEB3FD7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DD906-356F-EB48-9911-0B7577EDF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40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46B4-25DA-C647-AF63-5ADF6CE4A7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393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556FFC-0B20-C249-BB7D-AB3689DA6888}"/>
              </a:ext>
            </a:extLst>
          </p:cNvPr>
          <p:cNvSpPr/>
          <p:nvPr userDrawn="1"/>
        </p:nvSpPr>
        <p:spPr>
          <a:xfrm>
            <a:off x="0" y="0"/>
            <a:ext cx="12192000"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DE515F1-135E-CE49-935E-B594D655ADB5}"/>
              </a:ext>
            </a:extLst>
          </p:cNvPr>
          <p:cNvSpPr>
            <a:spLocks noGrp="1"/>
          </p:cNvSpPr>
          <p:nvPr>
            <p:ph type="title"/>
          </p:nvPr>
        </p:nvSpPr>
        <p:spPr>
          <a:xfrm>
            <a:off x="765048" y="1837309"/>
            <a:ext cx="10515600" cy="1325563"/>
          </a:xfrm>
        </p:spPr>
        <p:txBody>
          <a:bodyPr/>
          <a:lstStyle>
            <a:lvl1pPr algn="ctr">
              <a:defRPr>
                <a:solidFill>
                  <a:schemeClr val="bg1"/>
                </a:solidFill>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8A2A7C88-67E5-2047-86D3-190959AB5B5C}"/>
              </a:ext>
            </a:extLst>
          </p:cNvPr>
          <p:cNvSpPr>
            <a:spLocks noGrp="1"/>
          </p:cNvSpPr>
          <p:nvPr>
            <p:ph type="subTitle" idx="1"/>
          </p:nvPr>
        </p:nvSpPr>
        <p:spPr>
          <a:xfrm>
            <a:off x="2237232" y="3162872"/>
            <a:ext cx="7086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5498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56689EA1-0725-F443-82A7-6FCA3AB5F3CF}"/>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96B8F27-837C-6F45-B170-5E368F168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236DD6-9FDB-134B-9A2B-0C3F7C8B6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1536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0" r:id="rId3"/>
    <p:sldLayoutId id="2147483650" r:id="rId4"/>
    <p:sldLayoutId id="2147483651" r:id="rId5"/>
    <p:sldLayoutId id="2147483652" r:id="rId6"/>
    <p:sldLayoutId id="2147483653" r:id="rId7"/>
    <p:sldLayoutId id="2147483654" r:id="rId8"/>
    <p:sldLayoutId id="2147483655" r:id="rId9"/>
    <p:sldLayoutId id="2147483661" r:id="rId10"/>
    <p:sldLayoutId id="2147483657" r:id="rId11"/>
    <p:sldLayoutId id="2147483662" r:id="rId12"/>
  </p:sldLayoutIdLst>
  <p:txStyles>
    <p:title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9214-2801-5D46-92F2-682F84B2B51A}"/>
              </a:ext>
            </a:extLst>
          </p:cNvPr>
          <p:cNvSpPr>
            <a:spLocks noGrp="1"/>
          </p:cNvSpPr>
          <p:nvPr>
            <p:ph type="ctrTitle"/>
          </p:nvPr>
        </p:nvSpPr>
        <p:spPr>
          <a:xfrm>
            <a:off x="2949935" y="1451547"/>
            <a:ext cx="8150086" cy="2387600"/>
          </a:xfrm>
        </p:spPr>
        <p:txBody>
          <a:bodyPr>
            <a:normAutofit fontScale="90000"/>
          </a:bodyPr>
          <a:lstStyle/>
          <a:p>
            <a:pPr algn="l"/>
            <a:r>
              <a:rPr lang="en-US" dirty="0"/>
              <a:t>Nebraska Early Childhood Strategic Plan</a:t>
            </a:r>
          </a:p>
        </p:txBody>
      </p:sp>
      <p:sp>
        <p:nvSpPr>
          <p:cNvPr id="3" name="Subtitle 2">
            <a:extLst>
              <a:ext uri="{FF2B5EF4-FFF2-40B4-BE49-F238E27FC236}">
                <a16:creationId xmlns:a16="http://schemas.microsoft.com/office/drawing/2014/main" id="{DD4DA70B-5E52-A749-8E48-60A69A4E55B5}"/>
              </a:ext>
            </a:extLst>
          </p:cNvPr>
          <p:cNvSpPr>
            <a:spLocks noGrp="1"/>
          </p:cNvSpPr>
          <p:nvPr>
            <p:ph type="subTitle" idx="1"/>
          </p:nvPr>
        </p:nvSpPr>
        <p:spPr>
          <a:xfrm>
            <a:off x="2949935" y="3940366"/>
            <a:ext cx="7718065" cy="1655762"/>
          </a:xfrm>
        </p:spPr>
        <p:txBody>
          <a:bodyPr/>
          <a:lstStyle/>
          <a:p>
            <a:pPr algn="l"/>
            <a:r>
              <a:rPr lang="en-US" dirty="0"/>
              <a:t>A Dynamic Plan by and for Nebraskans</a:t>
            </a:r>
          </a:p>
        </p:txBody>
      </p:sp>
    </p:spTree>
    <p:extLst>
      <p:ext uri="{BB962C8B-B14F-4D97-AF65-F5344CB8AC3E}">
        <p14:creationId xmlns:p14="http://schemas.microsoft.com/office/powerpoint/2010/main" val="417645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6ABDA-BD6F-FB42-81EE-53ACA6ED0327}"/>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FA00CC9C-C4F6-4F4E-92C5-FBB67EC96AEE}"/>
              </a:ext>
            </a:extLst>
          </p:cNvPr>
          <p:cNvSpPr>
            <a:spLocks noGrp="1"/>
          </p:cNvSpPr>
          <p:nvPr>
            <p:ph type="body" idx="1"/>
          </p:nvPr>
        </p:nvSpPr>
        <p:spPr/>
        <p:txBody>
          <a:bodyPr/>
          <a:lstStyle/>
          <a:p>
            <a:r>
              <a:rPr lang="en-US" dirty="0"/>
              <a:t>Using the Nebraska Early Childhood Strategic Plan to transform the state’s early childhood mixed delivery system</a:t>
            </a:r>
          </a:p>
        </p:txBody>
      </p:sp>
    </p:spTree>
    <p:extLst>
      <p:ext uri="{BB962C8B-B14F-4D97-AF65-F5344CB8AC3E}">
        <p14:creationId xmlns:p14="http://schemas.microsoft.com/office/powerpoint/2010/main" val="295477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273C1-7695-BE45-B5A6-2FB6AD0FFA13}"/>
              </a:ext>
            </a:extLst>
          </p:cNvPr>
          <p:cNvSpPr>
            <a:spLocks noGrp="1"/>
          </p:cNvSpPr>
          <p:nvPr>
            <p:ph type="title"/>
          </p:nvPr>
        </p:nvSpPr>
        <p:spPr>
          <a:xfrm>
            <a:off x="758951" y="2523109"/>
            <a:ext cx="3999315" cy="1325563"/>
          </a:xfrm>
        </p:spPr>
        <p:txBody>
          <a:bodyPr>
            <a:normAutofit fontScale="90000"/>
          </a:bodyPr>
          <a:lstStyle/>
          <a:p>
            <a:r>
              <a:rPr lang="en-US" dirty="0"/>
              <a:t>In 2021–2022, Nebraskans will be engaged in an effort to further develop the plan, with a focus on identifying strategies and action plans for accomplishing the goals.</a:t>
            </a:r>
          </a:p>
        </p:txBody>
      </p:sp>
    </p:spTree>
    <p:extLst>
      <p:ext uri="{BB962C8B-B14F-4D97-AF65-F5344CB8AC3E}">
        <p14:creationId xmlns:p14="http://schemas.microsoft.com/office/powerpoint/2010/main" val="751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64BB-6855-0045-8426-595784488F21}"/>
              </a:ext>
            </a:extLst>
          </p:cNvPr>
          <p:cNvSpPr>
            <a:spLocks noGrp="1"/>
          </p:cNvSpPr>
          <p:nvPr>
            <p:ph type="title"/>
          </p:nvPr>
        </p:nvSpPr>
        <p:spPr/>
        <p:txBody>
          <a:bodyPr>
            <a:normAutofit/>
          </a:bodyPr>
          <a:lstStyle/>
          <a:p>
            <a:r>
              <a:rPr lang="en-US" dirty="0"/>
              <a:t>Conversations with stakeholders across Nebraska</a:t>
            </a:r>
          </a:p>
        </p:txBody>
      </p:sp>
      <p:sp>
        <p:nvSpPr>
          <p:cNvPr id="3" name="Content Placeholder 2">
            <a:extLst>
              <a:ext uri="{FF2B5EF4-FFF2-40B4-BE49-F238E27FC236}">
                <a16:creationId xmlns:a16="http://schemas.microsoft.com/office/drawing/2014/main" id="{8DA06D3B-3DAE-384E-BA68-5B4C12EA6A1A}"/>
              </a:ext>
            </a:extLst>
          </p:cNvPr>
          <p:cNvSpPr>
            <a:spLocks noGrp="1"/>
          </p:cNvSpPr>
          <p:nvPr>
            <p:ph idx="1"/>
          </p:nvPr>
        </p:nvSpPr>
        <p:spPr/>
        <p:txBody>
          <a:bodyPr/>
          <a:lstStyle/>
          <a:p>
            <a:r>
              <a:rPr lang="en-US" dirty="0"/>
              <a:t>Cultivating a collaborative, </a:t>
            </a:r>
            <a:br>
              <a:rPr lang="en-US" dirty="0"/>
            </a:br>
            <a:r>
              <a:rPr lang="en-US" dirty="0"/>
              <a:t>strengths-based approach to implementing </a:t>
            </a:r>
            <a:br>
              <a:rPr lang="en-US" dirty="0"/>
            </a:br>
            <a:r>
              <a:rPr lang="en-US" dirty="0"/>
              <a:t>the four goals</a:t>
            </a:r>
          </a:p>
          <a:p>
            <a:r>
              <a:rPr lang="en-US" dirty="0"/>
              <a:t>Coordinating our work to create the early childhood system Nebraskans want</a:t>
            </a:r>
          </a:p>
          <a:p>
            <a:endParaRPr lang="en-US" dirty="0"/>
          </a:p>
          <a:p>
            <a:endParaRPr lang="en-US" dirty="0"/>
          </a:p>
        </p:txBody>
      </p:sp>
    </p:spTree>
    <p:extLst>
      <p:ext uri="{BB962C8B-B14F-4D97-AF65-F5344CB8AC3E}">
        <p14:creationId xmlns:p14="http://schemas.microsoft.com/office/powerpoint/2010/main" val="153067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7407-3D44-3C4C-93FB-7639F4A06B78}"/>
              </a:ext>
            </a:extLst>
          </p:cNvPr>
          <p:cNvSpPr>
            <a:spLocks noGrp="1"/>
          </p:cNvSpPr>
          <p:nvPr>
            <p:ph type="title"/>
          </p:nvPr>
        </p:nvSpPr>
        <p:spPr>
          <a:xfrm>
            <a:off x="7633252" y="356776"/>
            <a:ext cx="4338615" cy="1325563"/>
          </a:xfrm>
        </p:spPr>
        <p:txBody>
          <a:bodyPr>
            <a:normAutofit fontScale="90000"/>
          </a:bodyPr>
          <a:lstStyle/>
          <a:p>
            <a:r>
              <a:rPr lang="en-US" dirty="0"/>
              <a:t>Learn more at NEearlychildhoodplan.org</a:t>
            </a:r>
          </a:p>
        </p:txBody>
      </p:sp>
      <p:sp>
        <p:nvSpPr>
          <p:cNvPr id="3" name="Content Placeholder 2">
            <a:extLst>
              <a:ext uri="{FF2B5EF4-FFF2-40B4-BE49-F238E27FC236}">
                <a16:creationId xmlns:a16="http://schemas.microsoft.com/office/drawing/2014/main" id="{3F7FDFCB-86E8-4937-87A6-484568F23391}"/>
              </a:ext>
            </a:extLst>
          </p:cNvPr>
          <p:cNvSpPr txBox="1">
            <a:spLocks/>
          </p:cNvSpPr>
          <p:nvPr/>
        </p:nvSpPr>
        <p:spPr>
          <a:xfrm>
            <a:off x="7633252" y="1825625"/>
            <a:ext cx="372054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Read the strategic plan.</a:t>
            </a:r>
          </a:p>
          <a:p>
            <a:r>
              <a:rPr lang="en-US" dirty="0"/>
              <a:t>Share information with colleagues and friends.</a:t>
            </a:r>
          </a:p>
          <a:p>
            <a:r>
              <a:rPr lang="en-US" dirty="0"/>
              <a:t>Join our ongoing efforts to transform Nebraska’s early childhood system!</a:t>
            </a:r>
          </a:p>
          <a:p>
            <a:endParaRPr lang="en-US" dirty="0"/>
          </a:p>
          <a:p>
            <a:endParaRPr lang="en-US" dirty="0"/>
          </a:p>
          <a:p>
            <a:endParaRPr lang="en-US" dirty="0"/>
          </a:p>
        </p:txBody>
      </p:sp>
    </p:spTree>
    <p:extLst>
      <p:ext uri="{BB962C8B-B14F-4D97-AF65-F5344CB8AC3E}">
        <p14:creationId xmlns:p14="http://schemas.microsoft.com/office/powerpoint/2010/main" val="2300537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9427-59C2-48FE-8DBE-A6B30ACABC9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D7DBA5C4-C16F-4911-93AA-99C48035CA92}"/>
              </a:ext>
            </a:extLst>
          </p:cNvPr>
          <p:cNvSpPr>
            <a:spLocks noGrp="1"/>
          </p:cNvSpPr>
          <p:nvPr>
            <p:ph idx="1"/>
          </p:nvPr>
        </p:nvSpPr>
        <p:spPr>
          <a:xfrm>
            <a:off x="838200" y="1557867"/>
            <a:ext cx="10515600" cy="4935008"/>
          </a:xfrm>
        </p:spPr>
        <p:txBody>
          <a:bodyPr>
            <a:normAutofit fontScale="92500"/>
          </a:bodyPr>
          <a:lstStyle/>
          <a:p>
            <a:r>
              <a:rPr lang="en-US" dirty="0"/>
              <a:t>Facilitation of the Nebraska Early Childhood Strategic Plan is provided by the Buffett Early Childhood Institute at the University of Nebraska as part of a broad collaborative effort of the Nebraska Department of Health and Human Services, the Nebraska Department of Education, the Nebraska Children and Families Foundation, and a number of other organizations.</a:t>
            </a:r>
          </a:p>
          <a:p>
            <a:r>
              <a:rPr lang="en-US" dirty="0"/>
              <a:t>This project is supported by the Preschool Development Grant Birth through Five Initiative (PDG B-5), Grant Number 90TP0040-01-00, from the Office of Child Care, Administration for Children and Families, U.S. Department of Health and Human Services. Its contents are solely the responsibility of the authors and do not necessarily represent the official views of the Office of Child Care, the Administration for Children and Families, or the U.S. Department of Health and Human Services.</a:t>
            </a:r>
          </a:p>
        </p:txBody>
      </p:sp>
    </p:spTree>
    <p:extLst>
      <p:ext uri="{BB962C8B-B14F-4D97-AF65-F5344CB8AC3E}">
        <p14:creationId xmlns:p14="http://schemas.microsoft.com/office/powerpoint/2010/main" val="22455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8247D-0EEB-5F45-8155-303D94D8F6B3}"/>
              </a:ext>
            </a:extLst>
          </p:cNvPr>
          <p:cNvSpPr>
            <a:spLocks noGrp="1"/>
          </p:cNvSpPr>
          <p:nvPr>
            <p:ph type="title"/>
          </p:nvPr>
        </p:nvSpPr>
        <p:spPr>
          <a:xfrm>
            <a:off x="664464" y="2766218"/>
            <a:ext cx="10515600" cy="1325563"/>
          </a:xfrm>
        </p:spPr>
        <p:txBody>
          <a:bodyPr>
            <a:normAutofit/>
          </a:bodyPr>
          <a:lstStyle/>
          <a:p>
            <a:r>
              <a:rPr lang="en-US" sz="3000" b="1" spc="300" dirty="0" err="1"/>
              <a:t>NEearlychildhoodplan.org</a:t>
            </a:r>
            <a:endParaRPr lang="en-US" sz="3000" spc="300" dirty="0"/>
          </a:p>
        </p:txBody>
      </p:sp>
    </p:spTree>
    <p:extLst>
      <p:ext uri="{BB962C8B-B14F-4D97-AF65-F5344CB8AC3E}">
        <p14:creationId xmlns:p14="http://schemas.microsoft.com/office/powerpoint/2010/main" val="2476220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270F-AE45-42EA-B3F5-1F3E80BDB826}"/>
              </a:ext>
            </a:extLst>
          </p:cNvPr>
          <p:cNvSpPr>
            <a:spLocks noGrp="1"/>
          </p:cNvSpPr>
          <p:nvPr>
            <p:ph type="title"/>
          </p:nvPr>
        </p:nvSpPr>
        <p:spPr/>
        <p:txBody>
          <a:bodyPr/>
          <a:lstStyle/>
          <a:p>
            <a:r>
              <a:rPr lang="en-US" dirty="0"/>
              <a:t>Critical importance of quality early care and education</a:t>
            </a:r>
          </a:p>
        </p:txBody>
      </p:sp>
      <p:sp>
        <p:nvSpPr>
          <p:cNvPr id="3" name="Content Placeholder 2">
            <a:extLst>
              <a:ext uri="{FF2B5EF4-FFF2-40B4-BE49-F238E27FC236}">
                <a16:creationId xmlns:a16="http://schemas.microsoft.com/office/drawing/2014/main" id="{FBA3D137-6E78-4EAE-B9CD-387CFBE617E4}"/>
              </a:ext>
            </a:extLst>
          </p:cNvPr>
          <p:cNvSpPr>
            <a:spLocks noGrp="1"/>
          </p:cNvSpPr>
          <p:nvPr>
            <p:ph idx="1"/>
          </p:nvPr>
        </p:nvSpPr>
        <p:spPr/>
        <p:txBody>
          <a:bodyPr/>
          <a:lstStyle/>
          <a:p>
            <a:r>
              <a:rPr lang="en-US" dirty="0"/>
              <a:t>Statewide need for equitable access to quality early childhood services</a:t>
            </a:r>
          </a:p>
          <a:p>
            <a:r>
              <a:rPr lang="en-US" dirty="0"/>
              <a:t>Importance to the healthy development of our children and families</a:t>
            </a:r>
          </a:p>
          <a:p>
            <a:r>
              <a:rPr lang="en-US" dirty="0"/>
              <a:t>Importance to the current and future economic vitality of our communities, our state, and our nation </a:t>
            </a:r>
          </a:p>
          <a:p>
            <a:endParaRPr lang="en-US" dirty="0"/>
          </a:p>
        </p:txBody>
      </p:sp>
    </p:spTree>
    <p:extLst>
      <p:ext uri="{BB962C8B-B14F-4D97-AF65-F5344CB8AC3E}">
        <p14:creationId xmlns:p14="http://schemas.microsoft.com/office/powerpoint/2010/main" val="17637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4944-CD27-46BD-A3F4-E9734DF63462}"/>
              </a:ext>
            </a:extLst>
          </p:cNvPr>
          <p:cNvSpPr>
            <a:spLocks noGrp="1"/>
          </p:cNvSpPr>
          <p:nvPr>
            <p:ph type="title"/>
          </p:nvPr>
        </p:nvSpPr>
        <p:spPr>
          <a:xfrm>
            <a:off x="838200" y="483659"/>
            <a:ext cx="10515600" cy="1325563"/>
          </a:xfrm>
        </p:spPr>
        <p:txBody>
          <a:bodyPr>
            <a:normAutofit fontScale="90000"/>
          </a:bodyPr>
          <a:lstStyle/>
          <a:p>
            <a:r>
              <a:rPr lang="en-US" dirty="0"/>
              <a:t>A dynamic plan by and for Nebraskans that seeks to ensure that all children have access to quality early childhood services</a:t>
            </a:r>
          </a:p>
        </p:txBody>
      </p:sp>
      <p:sp>
        <p:nvSpPr>
          <p:cNvPr id="3" name="Content Placeholder 2">
            <a:extLst>
              <a:ext uri="{FF2B5EF4-FFF2-40B4-BE49-F238E27FC236}">
                <a16:creationId xmlns:a16="http://schemas.microsoft.com/office/drawing/2014/main" id="{F7A73B8B-AB27-4937-AD01-9522DF284977}"/>
              </a:ext>
            </a:extLst>
          </p:cNvPr>
          <p:cNvSpPr>
            <a:spLocks noGrp="1"/>
          </p:cNvSpPr>
          <p:nvPr>
            <p:ph idx="1"/>
          </p:nvPr>
        </p:nvSpPr>
        <p:spPr>
          <a:xfrm>
            <a:off x="838200" y="2164815"/>
            <a:ext cx="10515600" cy="4046013"/>
          </a:xfrm>
        </p:spPr>
        <p:txBody>
          <a:bodyPr/>
          <a:lstStyle/>
          <a:p>
            <a:r>
              <a:rPr lang="en-US" dirty="0"/>
              <a:t>Informed by comprehensive statewide needs assessment</a:t>
            </a:r>
          </a:p>
          <a:p>
            <a:r>
              <a:rPr lang="en-US" dirty="0"/>
              <a:t>Addresses priorities identified by stakeholders in communities across the state</a:t>
            </a:r>
          </a:p>
          <a:p>
            <a:r>
              <a:rPr lang="en-US" dirty="0"/>
              <a:t>Focuses on results and measuring systems change</a:t>
            </a:r>
          </a:p>
          <a:p>
            <a:r>
              <a:rPr lang="en-US" dirty="0"/>
              <a:t>Integrates needs assessment, strategic planning, and performance evaluation for sustainable change in Nebraska’s early childhood system</a:t>
            </a:r>
          </a:p>
          <a:p>
            <a:endParaRPr lang="en-US" dirty="0"/>
          </a:p>
        </p:txBody>
      </p:sp>
    </p:spTree>
    <p:extLst>
      <p:ext uri="{BB962C8B-B14F-4D97-AF65-F5344CB8AC3E}">
        <p14:creationId xmlns:p14="http://schemas.microsoft.com/office/powerpoint/2010/main" val="259386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11539" y="2588133"/>
            <a:ext cx="10786194" cy="1325563"/>
          </a:xfrm>
        </p:spPr>
        <p:txBody>
          <a:bodyPr>
            <a:normAutofit fontScale="90000"/>
          </a:bodyPr>
          <a:lstStyle/>
          <a:p>
            <a:pPr algn="l"/>
            <a:r>
              <a:rPr lang="en-US" sz="7200" dirty="0"/>
              <a:t>Shared vision</a:t>
            </a:r>
            <a:br>
              <a:rPr lang="en-US" dirty="0"/>
            </a:br>
            <a:br>
              <a:rPr lang="en-US" dirty="0"/>
            </a:br>
            <a:r>
              <a:rPr lang="en-US" dirty="0"/>
              <a:t>To provide all Nebraska children and their families with access to quality early childhood services that support children’s healthy development from birth through age 8.</a:t>
            </a:r>
            <a:br>
              <a:rPr lang="en-US" dirty="0"/>
            </a:br>
            <a:endParaRPr lang="en-US" dirty="0"/>
          </a:p>
        </p:txBody>
      </p:sp>
    </p:spTree>
    <p:extLst>
      <p:ext uri="{BB962C8B-B14F-4D97-AF65-F5344CB8AC3E}">
        <p14:creationId xmlns:p14="http://schemas.microsoft.com/office/powerpoint/2010/main" val="5068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6F86-183D-A14F-9DB7-353D0D589692}"/>
              </a:ext>
            </a:extLst>
          </p:cNvPr>
          <p:cNvSpPr>
            <a:spLocks noGrp="1"/>
          </p:cNvSpPr>
          <p:nvPr>
            <p:ph type="title"/>
          </p:nvPr>
        </p:nvSpPr>
        <p:spPr>
          <a:xfrm>
            <a:off x="2980944" y="222637"/>
            <a:ext cx="8372856" cy="2075290"/>
          </a:xfrm>
        </p:spPr>
        <p:txBody>
          <a:bodyPr>
            <a:normAutofit/>
          </a:bodyPr>
          <a:lstStyle/>
          <a:p>
            <a:r>
              <a:rPr lang="en-US" dirty="0"/>
              <a:t>Four interrelated goals</a:t>
            </a:r>
          </a:p>
        </p:txBody>
      </p:sp>
      <p:sp>
        <p:nvSpPr>
          <p:cNvPr id="3" name="Content Placeholder 2">
            <a:extLst>
              <a:ext uri="{FF2B5EF4-FFF2-40B4-BE49-F238E27FC236}">
                <a16:creationId xmlns:a16="http://schemas.microsoft.com/office/drawing/2014/main" id="{FE79678D-A134-614C-A082-5343A3438D89}"/>
              </a:ext>
            </a:extLst>
          </p:cNvPr>
          <p:cNvSpPr>
            <a:spLocks noGrp="1"/>
          </p:cNvSpPr>
          <p:nvPr>
            <p:ph idx="1"/>
          </p:nvPr>
        </p:nvSpPr>
        <p:spPr>
          <a:xfrm>
            <a:off x="2980944" y="2297927"/>
            <a:ext cx="8372856" cy="3879036"/>
          </a:xfrm>
        </p:spPr>
        <p:txBody>
          <a:bodyPr/>
          <a:lstStyle/>
          <a:p>
            <a:r>
              <a:rPr lang="en-US" dirty="0"/>
              <a:t>Goal 1: Access</a:t>
            </a:r>
          </a:p>
          <a:p>
            <a:r>
              <a:rPr lang="en-US" dirty="0"/>
              <a:t>Goal 2: Quality</a:t>
            </a:r>
          </a:p>
          <a:p>
            <a:r>
              <a:rPr lang="en-US" dirty="0"/>
              <a:t>Goal 3: Collaboration </a:t>
            </a:r>
          </a:p>
          <a:p>
            <a:r>
              <a:rPr lang="en-US" dirty="0"/>
              <a:t>Goal 4: Alignment </a:t>
            </a:r>
          </a:p>
          <a:p>
            <a:endParaRPr lang="en-US" dirty="0"/>
          </a:p>
          <a:p>
            <a:pPr marL="0" indent="0">
              <a:buNone/>
            </a:pPr>
            <a:r>
              <a:rPr lang="en-US" dirty="0"/>
              <a:t>Work on any one of the goals will impact and inform the other goals.</a:t>
            </a:r>
          </a:p>
          <a:p>
            <a:endParaRPr lang="en-US" dirty="0"/>
          </a:p>
          <a:p>
            <a:endParaRPr lang="en-US" dirty="0"/>
          </a:p>
        </p:txBody>
      </p:sp>
    </p:spTree>
    <p:extLst>
      <p:ext uri="{BB962C8B-B14F-4D97-AF65-F5344CB8AC3E}">
        <p14:creationId xmlns:p14="http://schemas.microsoft.com/office/powerpoint/2010/main" val="164228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p:txBody>
          <a:bodyPr/>
          <a:lstStyle/>
          <a:p>
            <a:r>
              <a:rPr lang="en-US" dirty="0"/>
              <a:t>Goal 1: Access</a:t>
            </a:r>
          </a:p>
        </p:txBody>
      </p:sp>
      <p:sp>
        <p:nvSpPr>
          <p:cNvPr id="3" name="Content Placeholder 2">
            <a:extLst>
              <a:ext uri="{FF2B5EF4-FFF2-40B4-BE49-F238E27FC236}">
                <a16:creationId xmlns:a16="http://schemas.microsoft.com/office/drawing/2014/main" id="{5DB6BB55-6E88-FB4D-849E-9B66DD04A50F}"/>
              </a:ext>
            </a:extLst>
          </p:cNvPr>
          <p:cNvSpPr>
            <a:spLocks noGrp="1"/>
          </p:cNvSpPr>
          <p:nvPr>
            <p:ph idx="1"/>
          </p:nvPr>
        </p:nvSpPr>
        <p:spPr>
          <a:xfrm>
            <a:off x="838200" y="1367624"/>
            <a:ext cx="10515600" cy="4809339"/>
          </a:xfrm>
        </p:spPr>
        <p:txBody>
          <a:bodyPr/>
          <a:lstStyle/>
          <a:p>
            <a:pPr marL="0" indent="0">
              <a:buNone/>
            </a:pPr>
            <a:r>
              <a:rPr lang="en-US" i="1" dirty="0"/>
              <a:t>Each child and their family can access the quality early childhood care, education, and essential services they need to support each child’s healthy development.</a:t>
            </a:r>
          </a:p>
          <a:p>
            <a:pPr marL="0" indent="0">
              <a:buNone/>
            </a:pPr>
            <a:endParaRPr lang="en-US" sz="1400" dirty="0"/>
          </a:p>
          <a:p>
            <a:r>
              <a:rPr lang="en-US" dirty="0"/>
              <a:t>Focuses on equitably serving each child and family in the state—no matter where they live or what challenges they face</a:t>
            </a:r>
          </a:p>
          <a:p>
            <a:r>
              <a:rPr lang="en-US" dirty="0"/>
              <a:t>Strategies to increase the availability of quality early childhood services and to improve families’ ability to access the care they desire for their child</a:t>
            </a:r>
          </a:p>
          <a:p>
            <a:endParaRPr lang="en-US" dirty="0"/>
          </a:p>
        </p:txBody>
      </p:sp>
    </p:spTree>
    <p:extLst>
      <p:ext uri="{BB962C8B-B14F-4D97-AF65-F5344CB8AC3E}">
        <p14:creationId xmlns:p14="http://schemas.microsoft.com/office/powerpoint/2010/main" val="1705044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p:txBody>
          <a:bodyPr/>
          <a:lstStyle/>
          <a:p>
            <a:r>
              <a:rPr lang="en-US" dirty="0"/>
              <a:t>Goal 2: Quality</a:t>
            </a:r>
          </a:p>
        </p:txBody>
      </p:sp>
      <p:sp>
        <p:nvSpPr>
          <p:cNvPr id="3" name="Content Placeholder 2">
            <a:extLst>
              <a:ext uri="{FF2B5EF4-FFF2-40B4-BE49-F238E27FC236}">
                <a16:creationId xmlns:a16="http://schemas.microsoft.com/office/drawing/2014/main" id="{5DB6BB55-6E88-FB4D-849E-9B66DD04A50F}"/>
              </a:ext>
            </a:extLst>
          </p:cNvPr>
          <p:cNvSpPr>
            <a:spLocks noGrp="1"/>
          </p:cNvSpPr>
          <p:nvPr>
            <p:ph idx="1"/>
          </p:nvPr>
        </p:nvSpPr>
        <p:spPr>
          <a:xfrm>
            <a:off x="838200" y="1367624"/>
            <a:ext cx="10515600" cy="4809339"/>
          </a:xfrm>
        </p:spPr>
        <p:txBody>
          <a:bodyPr>
            <a:normAutofit/>
          </a:bodyPr>
          <a:lstStyle/>
          <a:p>
            <a:pPr marL="0" indent="0">
              <a:buNone/>
            </a:pPr>
            <a:r>
              <a:rPr lang="en-US" i="1" dirty="0"/>
              <a:t>All early care and education settings provide quality experiences for children.</a:t>
            </a:r>
          </a:p>
          <a:p>
            <a:endParaRPr lang="en-US" dirty="0"/>
          </a:p>
          <a:p>
            <a:r>
              <a:rPr lang="en-US" dirty="0"/>
              <a:t>Defines quality in terms of each child’s experience, emphasizing the importance of positive and consistent interactions between the child and caring adults—no matter the setting</a:t>
            </a:r>
          </a:p>
          <a:p>
            <a:r>
              <a:rPr lang="en-US" dirty="0"/>
              <a:t>Focuses on achieving a shared understanding of what quality means in early care and education and infusing that definition into every aspect of the state’s early childhood system </a:t>
            </a:r>
          </a:p>
          <a:p>
            <a:endParaRPr lang="en-US" dirty="0"/>
          </a:p>
          <a:p>
            <a:endParaRPr lang="en-US" dirty="0"/>
          </a:p>
        </p:txBody>
      </p:sp>
    </p:spTree>
    <p:extLst>
      <p:ext uri="{BB962C8B-B14F-4D97-AF65-F5344CB8AC3E}">
        <p14:creationId xmlns:p14="http://schemas.microsoft.com/office/powerpoint/2010/main" val="74192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p:txBody>
          <a:bodyPr/>
          <a:lstStyle/>
          <a:p>
            <a:r>
              <a:rPr lang="en-US" dirty="0"/>
              <a:t>Goal 3: Collaboration</a:t>
            </a:r>
          </a:p>
        </p:txBody>
      </p:sp>
      <p:sp>
        <p:nvSpPr>
          <p:cNvPr id="3" name="Content Placeholder 2">
            <a:extLst>
              <a:ext uri="{FF2B5EF4-FFF2-40B4-BE49-F238E27FC236}">
                <a16:creationId xmlns:a16="http://schemas.microsoft.com/office/drawing/2014/main" id="{5DB6BB55-6E88-FB4D-849E-9B66DD04A50F}"/>
              </a:ext>
            </a:extLst>
          </p:cNvPr>
          <p:cNvSpPr>
            <a:spLocks noGrp="1"/>
          </p:cNvSpPr>
          <p:nvPr>
            <p:ph idx="1"/>
          </p:nvPr>
        </p:nvSpPr>
        <p:spPr>
          <a:xfrm>
            <a:off x="838200" y="1320800"/>
            <a:ext cx="10515600" cy="4589463"/>
          </a:xfrm>
        </p:spPr>
        <p:txBody>
          <a:bodyPr>
            <a:normAutofit/>
          </a:bodyPr>
          <a:lstStyle/>
          <a:p>
            <a:pPr marL="0" indent="0">
              <a:buNone/>
            </a:pPr>
            <a:r>
              <a:rPr lang="en-US" i="1" dirty="0"/>
              <a:t>Communities coordinate a locally designed mixed delivery system that provides continuous care and meets the needs of families. </a:t>
            </a:r>
          </a:p>
          <a:p>
            <a:endParaRPr lang="en-US" dirty="0"/>
          </a:p>
          <a:p>
            <a:r>
              <a:rPr lang="en-US" dirty="0"/>
              <a:t>Focuses on facilitating collaboration among community leaders to identify strengths and priorities and develop local plans to improve access to quality care</a:t>
            </a:r>
          </a:p>
          <a:p>
            <a:r>
              <a:rPr lang="en-US" dirty="0"/>
              <a:t>Emphasizes building new collaborative relationships among providers </a:t>
            </a:r>
          </a:p>
          <a:p>
            <a:r>
              <a:rPr lang="en-US" dirty="0"/>
              <a:t>Builds on existing partnerships to facilitate greater coordination of resources and services</a:t>
            </a:r>
          </a:p>
          <a:p>
            <a:endParaRPr lang="en-US" dirty="0"/>
          </a:p>
        </p:txBody>
      </p:sp>
    </p:spTree>
    <p:extLst>
      <p:ext uri="{BB962C8B-B14F-4D97-AF65-F5344CB8AC3E}">
        <p14:creationId xmlns:p14="http://schemas.microsoft.com/office/powerpoint/2010/main" val="1880559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p:txBody>
          <a:bodyPr/>
          <a:lstStyle/>
          <a:p>
            <a:r>
              <a:rPr lang="en-US" dirty="0"/>
              <a:t>Goal 4: Alignment</a:t>
            </a:r>
          </a:p>
        </p:txBody>
      </p:sp>
      <p:sp>
        <p:nvSpPr>
          <p:cNvPr id="3" name="Content Placeholder 2">
            <a:extLst>
              <a:ext uri="{FF2B5EF4-FFF2-40B4-BE49-F238E27FC236}">
                <a16:creationId xmlns:a16="http://schemas.microsoft.com/office/drawing/2014/main" id="{5DB6BB55-6E88-FB4D-849E-9B66DD04A50F}"/>
              </a:ext>
            </a:extLst>
          </p:cNvPr>
          <p:cNvSpPr>
            <a:spLocks noGrp="1"/>
          </p:cNvSpPr>
          <p:nvPr>
            <p:ph idx="1"/>
          </p:nvPr>
        </p:nvSpPr>
        <p:spPr>
          <a:xfrm>
            <a:off x="838200" y="1367624"/>
            <a:ext cx="10515600" cy="4809339"/>
          </a:xfrm>
        </p:spPr>
        <p:txBody>
          <a:bodyPr>
            <a:normAutofit/>
          </a:bodyPr>
          <a:lstStyle/>
          <a:p>
            <a:pPr marL="0" indent="0">
              <a:buNone/>
            </a:pPr>
            <a:r>
              <a:rPr lang="en-US" i="1" dirty="0"/>
              <a:t>Statewide systems align to support communities in creating an integrated and comprehensive mixed delivery system for all children.</a:t>
            </a:r>
          </a:p>
          <a:p>
            <a:pPr marL="0" indent="0">
              <a:buNone/>
            </a:pPr>
            <a:endParaRPr lang="en-US" sz="1400" dirty="0"/>
          </a:p>
          <a:p>
            <a:r>
              <a:rPr lang="en-US" dirty="0"/>
              <a:t>Focuses on creating a more integrated early childhood system that provides seamless access to services</a:t>
            </a:r>
          </a:p>
          <a:p>
            <a:r>
              <a:rPr lang="en-US" dirty="0"/>
              <a:t>Aligns statewide systems to facilitate delivery of quality services</a:t>
            </a:r>
          </a:p>
          <a:p>
            <a:r>
              <a:rPr lang="en-US" dirty="0"/>
              <a:t>Develops capacity in the state’s data systems to support </a:t>
            </a:r>
            <a:br>
              <a:rPr lang="en-US" dirty="0"/>
            </a:br>
            <a:r>
              <a:rPr lang="en-US" dirty="0"/>
              <a:t>data-informed decision making</a:t>
            </a:r>
          </a:p>
          <a:p>
            <a:r>
              <a:rPr lang="en-US" dirty="0"/>
              <a:t>Builds capacity for efficient governance and ongoing improvement in Nebraska’s early childhood system</a:t>
            </a:r>
          </a:p>
          <a:p>
            <a:endParaRPr lang="en-US" dirty="0"/>
          </a:p>
          <a:p>
            <a:endParaRPr lang="en-US" dirty="0"/>
          </a:p>
          <a:p>
            <a:endParaRPr lang="en-US" dirty="0"/>
          </a:p>
        </p:txBody>
      </p:sp>
    </p:spTree>
    <p:extLst>
      <p:ext uri="{BB962C8B-B14F-4D97-AF65-F5344CB8AC3E}">
        <p14:creationId xmlns:p14="http://schemas.microsoft.com/office/powerpoint/2010/main" val="497028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7B4A658-CF95-494C-A39F-3FE049627F20}" vid="{7A4DAD54-D3A9-C24D-BA9B-FB93E62C58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TotalTime>
  <Words>1988</Words>
  <Application>Microsoft Office PowerPoint</Application>
  <PresentationFormat>Widescreen</PresentationFormat>
  <Paragraphs>109</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Courier New</vt:lpstr>
      <vt:lpstr>Helvetica Neue</vt:lpstr>
      <vt:lpstr>Symbol</vt:lpstr>
      <vt:lpstr>Office Theme</vt:lpstr>
      <vt:lpstr>Nebraska Early Childhood Strategic Plan</vt:lpstr>
      <vt:lpstr>Critical importance of quality early care and education</vt:lpstr>
      <vt:lpstr>A dynamic plan by and for Nebraskans that seeks to ensure that all children have access to quality early childhood services</vt:lpstr>
      <vt:lpstr>Shared vision  To provide all Nebraska children and their families with access to quality early childhood services that support children’s healthy development from birth through age 8. </vt:lpstr>
      <vt:lpstr>Four interrelated goals</vt:lpstr>
      <vt:lpstr>Goal 1: Access</vt:lpstr>
      <vt:lpstr>Goal 2: Quality</vt:lpstr>
      <vt:lpstr>Goal 3: Collaboration</vt:lpstr>
      <vt:lpstr>Goal 4: Alignment</vt:lpstr>
      <vt:lpstr>What’s next?</vt:lpstr>
      <vt:lpstr>In 2021–2022, Nebraskans will be engaged in an effort to further develop the plan, with a focus on identifying strategies and action plans for accomplishing the goals.</vt:lpstr>
      <vt:lpstr>Conversations with stakeholders across Nebraska</vt:lpstr>
      <vt:lpstr>Learn more at NEearlychildhoodplan.org</vt:lpstr>
      <vt:lpstr>Acknowledgements</vt:lpstr>
      <vt:lpstr>NEearlychildhoodplan.org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Slide</dc:title>
  <dc:creator>Dana Osborne</dc:creator>
  <cp:lastModifiedBy>Sarah Moulton</cp:lastModifiedBy>
  <cp:revision>19</cp:revision>
  <dcterms:created xsi:type="dcterms:W3CDTF">2020-12-01T17:01:48Z</dcterms:created>
  <dcterms:modified xsi:type="dcterms:W3CDTF">2020-12-04T20:22:36Z</dcterms:modified>
</cp:coreProperties>
</file>